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502" r:id="rId3"/>
    <p:sldId id="258" r:id="rId4"/>
    <p:sldId id="256" r:id="rId5"/>
    <p:sldId id="262" r:id="rId6"/>
    <p:sldId id="263" r:id="rId7"/>
    <p:sldId id="270" r:id="rId8"/>
    <p:sldId id="259" r:id="rId9"/>
    <p:sldId id="264" r:id="rId10"/>
    <p:sldId id="265" r:id="rId11"/>
    <p:sldId id="266" r:id="rId12"/>
    <p:sldId id="267" r:id="rId13"/>
    <p:sldId id="271" r:id="rId14"/>
    <p:sldId id="268" r:id="rId15"/>
    <p:sldId id="260" r:id="rId16"/>
    <p:sldId id="269"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410EE8-7E52-4D5F-9980-9A25B1C3F1E4}" v="2" dt="2021-08-31T03:23:44.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2" d="100"/>
          <a:sy n="72"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sil Phạm" userId="72956dafe1aa49c0" providerId="LiveId" clId="{D7410EE8-7E52-4D5F-9980-9A25B1C3F1E4}"/>
    <pc:docChg chg="addSld modSld modMainMaster">
      <pc:chgData name="Nasil Phạm" userId="72956dafe1aa49c0" providerId="LiveId" clId="{D7410EE8-7E52-4D5F-9980-9A25B1C3F1E4}" dt="2021-08-31T03:23:44.293" v="11"/>
      <pc:docMkLst>
        <pc:docMk/>
      </pc:docMkLst>
      <pc:sldChg chg="new">
        <pc:chgData name="Nasil Phạm" userId="72956dafe1aa49c0" providerId="LiveId" clId="{D7410EE8-7E52-4D5F-9980-9A25B1C3F1E4}" dt="2021-08-31T03:23:41.061" v="10" actId="680"/>
        <pc:sldMkLst>
          <pc:docMk/>
          <pc:sldMk cId="4181586601" sldId="272"/>
        </pc:sldMkLst>
      </pc:sldChg>
      <pc:sldChg chg="add">
        <pc:chgData name="Nasil Phạm" userId="72956dafe1aa49c0" providerId="LiveId" clId="{D7410EE8-7E52-4D5F-9980-9A25B1C3F1E4}" dt="2021-08-31T03:23:44.293" v="11"/>
        <pc:sldMkLst>
          <pc:docMk/>
          <pc:sldMk cId="2948499370" sldId="333"/>
        </pc:sldMkLst>
      </pc:sldChg>
      <pc:sldChg chg="add">
        <pc:chgData name="Nasil Phạm" userId="72956dafe1aa49c0" providerId="LiveId" clId="{D7410EE8-7E52-4D5F-9980-9A25B1C3F1E4}" dt="2021-08-31T03:23:44.293" v="11"/>
        <pc:sldMkLst>
          <pc:docMk/>
          <pc:sldMk cId="2691325579" sldId="501"/>
        </pc:sldMkLst>
      </pc:sldChg>
      <pc:sldMasterChg chg="modSldLayout">
        <pc:chgData name="Nasil Phạm" userId="72956dafe1aa49c0" providerId="LiveId" clId="{D7410EE8-7E52-4D5F-9980-9A25B1C3F1E4}" dt="2021-08-31T03:23:35.863" v="9" actId="20577"/>
        <pc:sldMasterMkLst>
          <pc:docMk/>
          <pc:sldMasterMk cId="3920280947" sldId="2147483660"/>
        </pc:sldMasterMkLst>
        <pc:sldLayoutChg chg="modSp mod">
          <pc:chgData name="Nasil Phạm" userId="72956dafe1aa49c0" providerId="LiveId" clId="{D7410EE8-7E52-4D5F-9980-9A25B1C3F1E4}" dt="2021-08-31T03:23:35.863" v="9" actId="20577"/>
          <pc:sldLayoutMkLst>
            <pc:docMk/>
            <pc:sldMasterMk cId="3920280947" sldId="2147483660"/>
            <pc:sldLayoutMk cId="3752022578" sldId="2147483661"/>
          </pc:sldLayoutMkLst>
          <pc:spChg chg="mod">
            <ac:chgData name="Nasil Phạm" userId="72956dafe1aa49c0" providerId="LiveId" clId="{D7410EE8-7E52-4D5F-9980-9A25B1C3F1E4}" dt="2021-08-31T03:23:35.863" v="9" actId="20577"/>
            <ac:spMkLst>
              <pc:docMk/>
              <pc:sldMasterMk cId="3920280947" sldId="2147483660"/>
              <pc:sldLayoutMk cId="3752022578" sldId="2147483661"/>
              <ac:spMk id="21" creationId="{7906B193-ED6B-4AA8-AC54-DB2A501FADDA}"/>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93ED93-E532-4445-8D6A-1DCFFDA53F07}" type="datetimeFigureOut">
              <a:rPr lang="en-US" smtClean="0"/>
              <a:pPr/>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393497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93ED93-E532-4445-8D6A-1DCFFDA53F07}" type="datetimeFigureOut">
              <a:rPr lang="en-US" smtClean="0"/>
              <a:pPr/>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3823710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93ED93-E532-4445-8D6A-1DCFFDA53F07}" type="datetimeFigureOut">
              <a:rPr lang="en-US" smtClean="0"/>
              <a:pPr/>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3797833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 name="Rectangle: Rounded Corners 2">
            <a:extLst>
              <a:ext uri="{FF2B5EF4-FFF2-40B4-BE49-F238E27FC236}">
                <a16:creationId xmlns:a16="http://schemas.microsoft.com/office/drawing/2014/main" id="{2DC4D3E3-CA7E-4E70-9736-8ABB338D9562}"/>
              </a:ext>
            </a:extLst>
          </p:cNvPr>
          <p:cNvSpPr/>
          <p:nvPr userDrawn="1"/>
        </p:nvSpPr>
        <p:spPr>
          <a:xfrm>
            <a:off x="173048" y="285187"/>
            <a:ext cx="11809593" cy="6535271"/>
          </a:xfrm>
          <a:prstGeom prst="roundRect">
            <a:avLst>
              <a:gd name="adj" fmla="val 5967"/>
            </a:avLst>
          </a:prstGeom>
          <a:solidFill>
            <a:schemeClr val="tx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4" name="Right Triangle 3">
            <a:extLst>
              <a:ext uri="{FF2B5EF4-FFF2-40B4-BE49-F238E27FC236}">
                <a16:creationId xmlns:a16="http://schemas.microsoft.com/office/drawing/2014/main" id="{0B42DAB7-6142-42A6-8E7F-3D7E68A363AA}"/>
              </a:ext>
            </a:extLst>
          </p:cNvPr>
          <p:cNvSpPr/>
          <p:nvPr userDrawn="1"/>
        </p:nvSpPr>
        <p:spPr>
          <a:xfrm>
            <a:off x="1" y="5150225"/>
            <a:ext cx="2024311" cy="1707777"/>
          </a:xfrm>
          <a:prstGeom prst="rtTriangl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5" name="Right Triangle 4">
            <a:extLst>
              <a:ext uri="{FF2B5EF4-FFF2-40B4-BE49-F238E27FC236}">
                <a16:creationId xmlns:a16="http://schemas.microsoft.com/office/drawing/2014/main" id="{DB9EA634-0F9F-494B-B73F-484148581D91}"/>
              </a:ext>
            </a:extLst>
          </p:cNvPr>
          <p:cNvSpPr/>
          <p:nvPr userDrawn="1"/>
        </p:nvSpPr>
        <p:spPr>
          <a:xfrm>
            <a:off x="395860" y="4625789"/>
            <a:ext cx="2415309" cy="2283479"/>
          </a:xfrm>
          <a:prstGeom prst="rtTriangle">
            <a:avLst/>
          </a:prstGeom>
          <a:solidFill>
            <a:srgbClr val="009A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6" name="Right Triangle 5">
            <a:extLst>
              <a:ext uri="{FF2B5EF4-FFF2-40B4-BE49-F238E27FC236}">
                <a16:creationId xmlns:a16="http://schemas.microsoft.com/office/drawing/2014/main" id="{0D1DD2F0-1E09-4BE6-A7DE-8C06ACE2AA75}"/>
              </a:ext>
            </a:extLst>
          </p:cNvPr>
          <p:cNvSpPr/>
          <p:nvPr userDrawn="1"/>
        </p:nvSpPr>
        <p:spPr>
          <a:xfrm rot="10800000">
            <a:off x="10394482" y="2"/>
            <a:ext cx="1863839" cy="1838047"/>
          </a:xfrm>
          <a:prstGeom prst="rtTriangl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rgbClr val="66FFCC"/>
              </a:solidFill>
            </a:endParaRPr>
          </a:p>
        </p:txBody>
      </p:sp>
      <p:sp>
        <p:nvSpPr>
          <p:cNvPr id="7" name="Right Triangle 6">
            <a:extLst>
              <a:ext uri="{FF2B5EF4-FFF2-40B4-BE49-F238E27FC236}">
                <a16:creationId xmlns:a16="http://schemas.microsoft.com/office/drawing/2014/main" id="{217B321F-A2C8-4C10-87B8-FF197474F4A6}"/>
              </a:ext>
            </a:extLst>
          </p:cNvPr>
          <p:cNvSpPr/>
          <p:nvPr userDrawn="1"/>
        </p:nvSpPr>
        <p:spPr>
          <a:xfrm rot="10800000">
            <a:off x="9376351" y="1"/>
            <a:ext cx="2415309" cy="2283479"/>
          </a:xfrm>
          <a:prstGeom prst="rtTriangle">
            <a:avLst/>
          </a:prstGeom>
          <a:solidFill>
            <a:srgbClr val="009A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CCDCFD63-96BE-4F5B-A298-6F406CE8C82C}"/>
              </a:ext>
            </a:extLst>
          </p:cNvPr>
          <p:cNvSpPr/>
          <p:nvPr userDrawn="1"/>
        </p:nvSpPr>
        <p:spPr>
          <a:xfrm>
            <a:off x="5836515" y="3083197"/>
            <a:ext cx="5730968" cy="1145523"/>
          </a:xfrm>
          <a:prstGeom prst="roundRect">
            <a:avLst>
              <a:gd name="adj" fmla="val 50000"/>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03D88355-306A-48E2-A92E-1D1AB947B522}"/>
              </a:ext>
            </a:extLst>
          </p:cNvPr>
          <p:cNvSpPr/>
          <p:nvPr userDrawn="1"/>
        </p:nvSpPr>
        <p:spPr>
          <a:xfrm>
            <a:off x="6913590" y="4453499"/>
            <a:ext cx="4653895" cy="508467"/>
          </a:xfrm>
          <a:prstGeom prst="roundRect">
            <a:avLst>
              <a:gd name="adj" fmla="val 50000"/>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12" name="Picture 11" descr="Graphical user interface, text&#10;&#10;Description automatically generated">
            <a:extLst>
              <a:ext uri="{FF2B5EF4-FFF2-40B4-BE49-F238E27FC236}">
                <a16:creationId xmlns:a16="http://schemas.microsoft.com/office/drawing/2014/main" id="{7D6C553E-C677-42B6-AF1C-DEF080012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6985" y="285187"/>
            <a:ext cx="3701427" cy="4943475"/>
          </a:xfrm>
          <a:prstGeom prst="rect">
            <a:avLst/>
          </a:prstGeom>
        </p:spPr>
      </p:pic>
      <p:sp>
        <p:nvSpPr>
          <p:cNvPr id="13" name="Rectangle: Rounded Corners 12">
            <a:extLst>
              <a:ext uri="{FF2B5EF4-FFF2-40B4-BE49-F238E27FC236}">
                <a16:creationId xmlns:a16="http://schemas.microsoft.com/office/drawing/2014/main" id="{130396EC-0661-4642-8DEC-905FB0398A2A}"/>
              </a:ext>
            </a:extLst>
          </p:cNvPr>
          <p:cNvSpPr/>
          <p:nvPr userDrawn="1"/>
        </p:nvSpPr>
        <p:spPr>
          <a:xfrm>
            <a:off x="3350497" y="5390027"/>
            <a:ext cx="1927915" cy="778400"/>
          </a:xfrm>
          <a:prstGeom prst="roundRect">
            <a:avLst>
              <a:gd name="adj" fmla="val 50000"/>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14" name="Picture 13" descr="Text&#10;&#10;Description automatically generated">
            <a:extLst>
              <a:ext uri="{FF2B5EF4-FFF2-40B4-BE49-F238E27FC236}">
                <a16:creationId xmlns:a16="http://schemas.microsoft.com/office/drawing/2014/main" id="{422DC164-04A5-480D-8BBA-B760A3C9F80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689885" y="5397904"/>
            <a:ext cx="1249139" cy="780293"/>
          </a:xfrm>
          <a:prstGeom prst="rect">
            <a:avLst/>
          </a:prstGeom>
        </p:spPr>
      </p:pic>
      <p:sp>
        <p:nvSpPr>
          <p:cNvPr id="15" name="Rectangle: Rounded Corners 14">
            <a:extLst>
              <a:ext uri="{FF2B5EF4-FFF2-40B4-BE49-F238E27FC236}">
                <a16:creationId xmlns:a16="http://schemas.microsoft.com/office/drawing/2014/main" id="{B2AD1FF5-FFA6-4658-82FB-D9879361A57B}"/>
              </a:ext>
            </a:extLst>
          </p:cNvPr>
          <p:cNvSpPr/>
          <p:nvPr userDrawn="1"/>
        </p:nvSpPr>
        <p:spPr>
          <a:xfrm>
            <a:off x="5836515" y="1865129"/>
            <a:ext cx="5730968" cy="1145523"/>
          </a:xfrm>
          <a:prstGeom prst="roundRect">
            <a:avLst>
              <a:gd name="adj" fmla="val 50000"/>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9" name="Title 1">
            <a:extLst>
              <a:ext uri="{FF2B5EF4-FFF2-40B4-BE49-F238E27FC236}">
                <a16:creationId xmlns:a16="http://schemas.microsoft.com/office/drawing/2014/main" id="{1713510F-2914-431A-AA06-486B596737CC}"/>
              </a:ext>
            </a:extLst>
          </p:cNvPr>
          <p:cNvSpPr txBox="1">
            <a:spLocks/>
          </p:cNvSpPr>
          <p:nvPr userDrawn="1"/>
        </p:nvSpPr>
        <p:spPr>
          <a:xfrm>
            <a:off x="6203751" y="2097409"/>
            <a:ext cx="5007944" cy="6599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4400" dirty="0" err="1"/>
              <a:t>Bài</a:t>
            </a:r>
            <a:r>
              <a:rPr lang="en-US" sz="4400" dirty="0"/>
              <a:t> </a:t>
            </a:r>
            <a:r>
              <a:rPr lang="en-US" sz="4400" dirty="0" err="1"/>
              <a:t>giảng</a:t>
            </a:r>
            <a:r>
              <a:rPr lang="en-US" sz="4400" dirty="0"/>
              <a:t> </a:t>
            </a:r>
            <a:r>
              <a:rPr lang="en-US" sz="4400" dirty="0" err="1"/>
              <a:t>điện</a:t>
            </a:r>
            <a:r>
              <a:rPr lang="en-US" sz="4400" dirty="0"/>
              <a:t> </a:t>
            </a:r>
            <a:r>
              <a:rPr lang="en-US" sz="4400" dirty="0" err="1"/>
              <a:t>tử</a:t>
            </a:r>
            <a:endParaRPr lang="en-US" sz="4400" dirty="0"/>
          </a:p>
        </p:txBody>
      </p:sp>
      <p:sp>
        <p:nvSpPr>
          <p:cNvPr id="20" name="Title 1">
            <a:extLst>
              <a:ext uri="{FF2B5EF4-FFF2-40B4-BE49-F238E27FC236}">
                <a16:creationId xmlns:a16="http://schemas.microsoft.com/office/drawing/2014/main" id="{4031702D-1C58-49CA-A7CB-B4EF0021C8A3}"/>
              </a:ext>
            </a:extLst>
          </p:cNvPr>
          <p:cNvSpPr txBox="1">
            <a:spLocks/>
          </p:cNvSpPr>
          <p:nvPr userDrawn="1"/>
        </p:nvSpPr>
        <p:spPr>
          <a:xfrm>
            <a:off x="6198027" y="3364611"/>
            <a:ext cx="5007944" cy="6599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4400" dirty="0"/>
              <a:t>Unit 8: Going away</a:t>
            </a:r>
          </a:p>
        </p:txBody>
      </p:sp>
      <p:sp>
        <p:nvSpPr>
          <p:cNvPr id="21" name="Title 1">
            <a:extLst>
              <a:ext uri="{FF2B5EF4-FFF2-40B4-BE49-F238E27FC236}">
                <a16:creationId xmlns:a16="http://schemas.microsoft.com/office/drawing/2014/main" id="{7906B193-ED6B-4AA8-AC54-DB2A501FADDA}"/>
              </a:ext>
            </a:extLst>
          </p:cNvPr>
          <p:cNvSpPr txBox="1">
            <a:spLocks/>
          </p:cNvSpPr>
          <p:nvPr userDrawn="1"/>
        </p:nvSpPr>
        <p:spPr>
          <a:xfrm>
            <a:off x="7197508" y="4377766"/>
            <a:ext cx="5007944" cy="6599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dirty="0"/>
              <a:t>Lesson 7: Writing</a:t>
            </a:r>
          </a:p>
        </p:txBody>
      </p:sp>
    </p:spTree>
    <p:extLst>
      <p:ext uri="{BB962C8B-B14F-4D97-AF65-F5344CB8AC3E}">
        <p14:creationId xmlns:p14="http://schemas.microsoft.com/office/powerpoint/2010/main" val="3752022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EB77-7C2F-4031-86E8-E5EDBDCD22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33D373-D0CA-4189-A0A7-C57AAB7AF1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593651-BE90-4EC4-AE39-FE2879891431}"/>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5" name="Footer Placeholder 4">
            <a:extLst>
              <a:ext uri="{FF2B5EF4-FFF2-40B4-BE49-F238E27FC236}">
                <a16:creationId xmlns:a16="http://schemas.microsoft.com/office/drawing/2014/main" id="{D8AD95E5-FB02-4C20-8208-6EC4FAA89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EBB02-46C9-40D1-BCAB-05F88AEC54A1}"/>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519354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489C-32BF-4E85-9344-ED979349D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B1BB5-A27D-4870-9B8B-28DB8D5BAE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890BA-AB1B-4085-BFD0-C1EBEEB4ED10}"/>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5" name="Footer Placeholder 4">
            <a:extLst>
              <a:ext uri="{FF2B5EF4-FFF2-40B4-BE49-F238E27FC236}">
                <a16:creationId xmlns:a16="http://schemas.microsoft.com/office/drawing/2014/main" id="{7228F99B-DCA9-4E3D-80B8-B0D254954B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63439-30BB-4B55-B70C-6F78B770376F}"/>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3452528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A1A19-DF5B-4DB8-A869-460BCCB8A5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629441-E675-4999-9E7C-E7F34F0A6F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674801-BB25-4367-9DCD-B1EFF4D66C0D}"/>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5" name="Footer Placeholder 4">
            <a:extLst>
              <a:ext uri="{FF2B5EF4-FFF2-40B4-BE49-F238E27FC236}">
                <a16:creationId xmlns:a16="http://schemas.microsoft.com/office/drawing/2014/main" id="{86321761-7514-4105-A388-A600627B5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1D597-EB83-4B24-A495-F00417ADC865}"/>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1136712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83D9C-7F65-4A61-8D6C-C2A67F2F9C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A47FF9-2701-4AD4-90EB-054E427478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56D134-6D1B-46AA-9802-5B8B948A1C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C98F0C-1512-4CAD-B1C3-441193DA6B98}"/>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6" name="Footer Placeholder 5">
            <a:extLst>
              <a:ext uri="{FF2B5EF4-FFF2-40B4-BE49-F238E27FC236}">
                <a16:creationId xmlns:a16="http://schemas.microsoft.com/office/drawing/2014/main" id="{92FF082F-CDF0-4DE0-AC13-2DC6E28CC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35C95-8560-40E1-8272-8ED743796925}"/>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4249447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947C-27E6-4EA2-AAFD-DF85D67AE2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827FCA-F6B5-46C4-AF03-5BA3FB9BB8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513D1A-E616-4249-B0C5-59CF3D19C1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D059CD-D775-4BC9-ADC9-B2A5300B5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54085-E8FD-4651-BC8A-EB78D4EDB7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48BE2E-AE83-41EE-B3CD-547609F5E15A}"/>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8" name="Footer Placeholder 7">
            <a:extLst>
              <a:ext uri="{FF2B5EF4-FFF2-40B4-BE49-F238E27FC236}">
                <a16:creationId xmlns:a16="http://schemas.microsoft.com/office/drawing/2014/main" id="{944F0B22-E030-468F-8067-AED87A6B00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A1C8FC-8A5D-4BC1-9CAD-8ABD3E61C831}"/>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3933096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550F9-B769-4B1C-90E2-3E3744E549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79587F-06F8-4E9B-B622-F3EB93F4599E}"/>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4" name="Footer Placeholder 3">
            <a:extLst>
              <a:ext uri="{FF2B5EF4-FFF2-40B4-BE49-F238E27FC236}">
                <a16:creationId xmlns:a16="http://schemas.microsoft.com/office/drawing/2014/main" id="{CCBC5F9E-8613-41C2-9A47-C183191EE9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6D121D-C225-4F5F-9603-2994B1B71612}"/>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286438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FC4986-5093-4100-AC8A-2C1E88D37F48}"/>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3" name="Footer Placeholder 2">
            <a:extLst>
              <a:ext uri="{FF2B5EF4-FFF2-40B4-BE49-F238E27FC236}">
                <a16:creationId xmlns:a16="http://schemas.microsoft.com/office/drawing/2014/main" id="{141952C6-7C80-4D0E-8079-C69092F66A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EF8C01-E982-40D2-99D9-FD121413D296}"/>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58796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93ED93-E532-4445-8D6A-1DCFFDA53F07}" type="datetimeFigureOut">
              <a:rPr lang="en-US" smtClean="0"/>
              <a:pPr/>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4054771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9B2A-DE7F-4DFF-9582-675065C72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06BEF8-BFED-48CB-9C1C-1B48B3BD2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628B8C-5FB9-4B66-AFBA-464356E4C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105131-0432-48A9-9987-4B0C19371D6E}"/>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6" name="Footer Placeholder 5">
            <a:extLst>
              <a:ext uri="{FF2B5EF4-FFF2-40B4-BE49-F238E27FC236}">
                <a16:creationId xmlns:a16="http://schemas.microsoft.com/office/drawing/2014/main" id="{B575F5E5-1E6E-4653-A4AF-1E862C0C16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E6A59C-ABE7-434E-8D28-B1BBB668692F}"/>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1396722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09C2-FF6E-4FE7-A54F-FD2B44A4EF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F6427B-5202-413A-949E-DBE7C85E7D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D2C308-B264-424A-8C3E-F7227DBA7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338AE-7E93-4C90-9993-2BF5157E00B4}"/>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6" name="Footer Placeholder 5">
            <a:extLst>
              <a:ext uri="{FF2B5EF4-FFF2-40B4-BE49-F238E27FC236}">
                <a16:creationId xmlns:a16="http://schemas.microsoft.com/office/drawing/2014/main" id="{E47D1573-0C3D-45B8-9C6F-F541F0F9EE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39788D-64E3-4D87-9F48-CBD9DA0430F5}"/>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1123497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3BC8-2E81-4FB0-A490-A6A210F110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75F0FB-4FC3-46D8-84B3-BB9BB95410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6A581-C489-4340-BC71-9505DA199F46}"/>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5" name="Footer Placeholder 4">
            <a:extLst>
              <a:ext uri="{FF2B5EF4-FFF2-40B4-BE49-F238E27FC236}">
                <a16:creationId xmlns:a16="http://schemas.microsoft.com/office/drawing/2014/main" id="{B489F571-2175-44F4-B37F-DFEF68E64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CD4F5-2A50-452B-8ECE-096E6DFFC0C1}"/>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3346248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F50B76-BC38-4B30-B3C4-FFD135E9AB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64AC99-17F3-4C7F-BCAE-96939E01C2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5AF1D1-B776-40EB-9B77-053B96A5AFE9}"/>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5" name="Footer Placeholder 4">
            <a:extLst>
              <a:ext uri="{FF2B5EF4-FFF2-40B4-BE49-F238E27FC236}">
                <a16:creationId xmlns:a16="http://schemas.microsoft.com/office/drawing/2014/main" id="{E51C0236-3512-4B34-A80F-C7C453500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0D835-C145-41AA-A6EF-FBC8B9FDB8C2}"/>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77221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93ED93-E532-4445-8D6A-1DCFFDA53F07}" type="datetimeFigureOut">
              <a:rPr lang="en-US" smtClean="0"/>
              <a:pPr/>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203681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93ED93-E532-4445-8D6A-1DCFFDA53F07}" type="datetimeFigureOut">
              <a:rPr lang="en-US" smtClean="0"/>
              <a:pPr/>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195913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93ED93-E532-4445-8D6A-1DCFFDA53F07}" type="datetimeFigureOut">
              <a:rPr lang="en-US" smtClean="0"/>
              <a:pPr/>
              <a:t>8/15/2022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415768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93ED93-E532-4445-8D6A-1DCFFDA53F07}" type="datetimeFigureOut">
              <a:rPr lang="en-US" smtClean="0"/>
              <a:pPr/>
              <a:t>8/15/2022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6914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93ED93-E532-4445-8D6A-1DCFFDA53F07}" type="datetimeFigureOut">
              <a:rPr lang="en-US" smtClean="0"/>
              <a:pPr/>
              <a:t>8/15/2022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286297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93ED93-E532-4445-8D6A-1DCFFDA53F07}" type="datetimeFigureOut">
              <a:rPr lang="en-US" smtClean="0"/>
              <a:pPr/>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114498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93ED93-E532-4445-8D6A-1DCFFDA53F07}" type="datetimeFigureOut">
              <a:rPr lang="en-US" smtClean="0"/>
              <a:pPr/>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356609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3ED93-E532-4445-8D6A-1DCFFDA53F07}" type="datetimeFigureOut">
              <a:rPr lang="en-US" smtClean="0"/>
              <a:pPr/>
              <a:t>8/15/2022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A2AC6-C95B-4F6D-BBA1-BD4E3897F477}" type="slidenum">
              <a:rPr lang="en-US" smtClean="0"/>
              <a:pPr/>
              <a:t>‹#›</a:t>
            </a:fld>
            <a:endParaRPr lang="en-US"/>
          </a:p>
        </p:txBody>
      </p:sp>
    </p:spTree>
    <p:extLst>
      <p:ext uri="{BB962C8B-B14F-4D97-AF65-F5344CB8AC3E}">
        <p14:creationId xmlns:p14="http://schemas.microsoft.com/office/powerpoint/2010/main" val="2750280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60CA8C-293E-4A30-AE82-5D78C165A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D750EA-1D6B-4AEF-BBC6-CF7D9CFF55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232621-5AFF-45BF-B3D6-85CA6BD42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4E1BE-C1EB-4B9C-B2AB-F00182189E7B}" type="datetimeFigureOut">
              <a:rPr lang="en-US" smtClean="0"/>
              <a:t>8/15/2022</a:t>
            </a:fld>
            <a:endParaRPr lang="en-US"/>
          </a:p>
        </p:txBody>
      </p:sp>
      <p:sp>
        <p:nvSpPr>
          <p:cNvPr id="5" name="Footer Placeholder 4">
            <a:extLst>
              <a:ext uri="{FF2B5EF4-FFF2-40B4-BE49-F238E27FC236}">
                <a16:creationId xmlns:a16="http://schemas.microsoft.com/office/drawing/2014/main" id="{79EFF0A6-2E40-447B-B64C-CA2D6E6C88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07F86D-D6D2-4A9F-86FB-B18115F32F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5FF96-0C50-462E-A322-A6E3E8FBBA54}" type="slidenum">
              <a:rPr lang="en-US" smtClean="0"/>
              <a:t>‹#›</a:t>
            </a:fld>
            <a:endParaRPr lang="en-US"/>
          </a:p>
        </p:txBody>
      </p:sp>
    </p:spTree>
    <p:extLst>
      <p:ext uri="{BB962C8B-B14F-4D97-AF65-F5344CB8AC3E}">
        <p14:creationId xmlns:p14="http://schemas.microsoft.com/office/powerpoint/2010/main" val="3920280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1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11" descr="20150513_1634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2" descr="blumen-pflanzen14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4572000"/>
            <a:ext cx="2057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3" descr="blumen-pflanzen14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724400"/>
            <a:ext cx="198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2" descr="thank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8" name="WordArt 18" descr="hoa4"/>
          <p:cNvSpPr>
            <a:spLocks noChangeArrowheads="1" noChangeShapeType="1" noTextEdit="1"/>
          </p:cNvSpPr>
          <p:nvPr/>
        </p:nvSpPr>
        <p:spPr bwMode="auto">
          <a:xfrm>
            <a:off x="3804138" y="4572000"/>
            <a:ext cx="4495800" cy="1143000"/>
          </a:xfrm>
          <a:prstGeom prst="rect">
            <a:avLst/>
          </a:prstGeom>
          <a:solidFill>
            <a:srgbClr val="FFFF00"/>
          </a:solidFill>
          <a:scene3d>
            <a:camera prst="perspectiveHeroicExtremeRightFacing"/>
            <a:lightRig rig="threePt" dir="t"/>
          </a:scene3d>
        </p:spPr>
        <p:txBody>
          <a:bodyPr wrap="none" fromWordArt="1">
            <a:prstTxWarp prst="textPlain">
              <a:avLst>
                <a:gd name="adj" fmla="val 50000"/>
              </a:avLst>
            </a:prstTxWarp>
          </a:bodyPr>
          <a:lstStyle/>
          <a:p>
            <a:pPr algn="ctr" eaLnBrk="1" hangingPunct="1">
              <a:defRPr/>
            </a:pPr>
            <a:r>
              <a:rPr lang="en-US" sz="3600" b="1" i="1" kern="10" dirty="0" smtClean="0">
                <a:ln w="9525">
                  <a:solidFill>
                    <a:srgbClr val="FF6600"/>
                  </a:solidFill>
                  <a:round/>
                  <a:headEnd/>
                  <a:tailEnd/>
                </a:ln>
                <a:blipFill dpi="0" rotWithShape="1">
                  <a:blip r:embed="rId5"/>
                  <a:srcRect/>
                  <a:stretch>
                    <a:fillRect/>
                  </a:stretch>
                </a:blipFill>
                <a:effectLst>
                  <a:outerShdw dist="35921" dir="2700000" algn="ctr" rotWithShape="0">
                    <a:srgbClr val="808080">
                      <a:alpha val="79999"/>
                    </a:srgbClr>
                  </a:outerShdw>
                </a:effectLst>
                <a:latin typeface="Arial Black"/>
              </a:rPr>
              <a:t>FRIENDS PLUS 6</a:t>
            </a:r>
            <a:endParaRPr lang="en-US" sz="3600" b="1" i="1" kern="10" dirty="0">
              <a:ln w="9525">
                <a:solidFill>
                  <a:srgbClr val="FF6600"/>
                </a:solidFill>
                <a:round/>
                <a:headEnd/>
                <a:tailEnd/>
              </a:ln>
              <a:blipFill dpi="0" rotWithShape="1">
                <a:blip r:embed="rId5"/>
                <a:srcRect/>
                <a:stretch>
                  <a:fillRect/>
                </a:stretch>
              </a:blipFill>
              <a:effectLst>
                <a:outerShdw dist="35921" dir="2700000" algn="ctr" rotWithShape="0">
                  <a:srgbClr val="808080">
                    <a:alpha val="79999"/>
                  </a:srgbClr>
                </a:outerShdw>
              </a:effectLst>
              <a:latin typeface="Arial Black"/>
            </a:endParaRPr>
          </a:p>
        </p:txBody>
      </p:sp>
      <p:sp>
        <p:nvSpPr>
          <p:cNvPr id="10" name="Subtitle 2">
            <a:extLst>
              <a:ext uri="{FF2B5EF4-FFF2-40B4-BE49-F238E27FC236}">
                <a16:creationId xmlns:a16="http://schemas.microsoft.com/office/drawing/2014/main" id="{BBD523A6-379D-49B1-A655-7E80D0AEEAC4}"/>
              </a:ext>
            </a:extLst>
          </p:cNvPr>
          <p:cNvSpPr txBox="1">
            <a:spLocks/>
          </p:cNvSpPr>
          <p:nvPr/>
        </p:nvSpPr>
        <p:spPr>
          <a:xfrm>
            <a:off x="2281238" y="1028700"/>
            <a:ext cx="7015162" cy="57150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000" b="1" dirty="0">
                <a:solidFill>
                  <a:srgbClr val="FF0000"/>
                </a:solidFill>
                <a:effectLst>
                  <a:outerShdw blurRad="38100" dist="38100" dir="2700000" algn="tl">
                    <a:srgbClr val="000000">
                      <a:alpha val="43137"/>
                    </a:srgbClr>
                  </a:outerShdw>
                </a:effectLst>
              </a:rPr>
              <a:t>BINH KHANH SECONDARY SCHOOL</a:t>
            </a:r>
            <a:endParaRPr lang="en-SG" sz="3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0975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92178"/>
                                        </p:tgtEl>
                                        <p:attrNameLst>
                                          <p:attrName>style.visibility</p:attrName>
                                        </p:attrNameLst>
                                      </p:cBhvr>
                                      <p:to>
                                        <p:strVal val="visible"/>
                                      </p:to>
                                    </p:set>
                                    <p:anim calcmode="lin" valueType="num">
                                      <p:cBhvr>
                                        <p:cTn id="7" dur="500" fill="hold"/>
                                        <p:tgtEl>
                                          <p:spTgt spid="92178"/>
                                        </p:tgtEl>
                                        <p:attrNameLst>
                                          <p:attrName>ppt_w</p:attrName>
                                        </p:attrNameLst>
                                      </p:cBhvr>
                                      <p:tavLst>
                                        <p:tav tm="0">
                                          <p:val>
                                            <p:strVal val="#ppt_w*0.70"/>
                                          </p:val>
                                        </p:tav>
                                        <p:tav tm="100000">
                                          <p:val>
                                            <p:strVal val="#ppt_w"/>
                                          </p:val>
                                        </p:tav>
                                      </p:tavLst>
                                    </p:anim>
                                    <p:anim calcmode="lin" valueType="num">
                                      <p:cBhvr>
                                        <p:cTn id="8" dur="500" fill="hold"/>
                                        <p:tgtEl>
                                          <p:spTgt spid="92178"/>
                                        </p:tgtEl>
                                        <p:attrNameLst>
                                          <p:attrName>ppt_h</p:attrName>
                                        </p:attrNameLst>
                                      </p:cBhvr>
                                      <p:tavLst>
                                        <p:tav tm="0">
                                          <p:val>
                                            <p:strVal val="#ppt_h"/>
                                          </p:val>
                                        </p:tav>
                                        <p:tav tm="100000">
                                          <p:val>
                                            <p:strVal val="#ppt_h"/>
                                          </p:val>
                                        </p:tav>
                                      </p:tavLst>
                                    </p:anim>
                                    <p:animEffect transition="in" filter="fade">
                                      <p:cBhvr>
                                        <p:cTn id="9" dur="500"/>
                                        <p:tgtEl>
                                          <p:spTgt spid="92178"/>
                                        </p:tgtEl>
                                      </p:cBhvr>
                                    </p:animEffect>
                                  </p:childTnLst>
                                </p:cTn>
                              </p:par>
                            </p:childTnLst>
                          </p:cTn>
                        </p:par>
                        <p:par>
                          <p:cTn id="10" fill="hold" nodeType="afterGroup">
                            <p:stCondLst>
                              <p:cond delay="50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anim calcmode="lin" valueType="num">
                                      <p:cBhvr>
                                        <p:cTn id="18" dur="2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7117" y="826208"/>
            <a:ext cx="10755517" cy="2329677"/>
          </a:xfrm>
          <a:prstGeom prst="rect">
            <a:avLst/>
          </a:prstGeom>
        </p:spPr>
        <p:txBody>
          <a:bodyPr wrap="square">
            <a:spAutoFit/>
          </a:bodyPr>
          <a:lstStyle/>
          <a:p>
            <a:pPr>
              <a:lnSpc>
                <a:spcPct val="127000"/>
              </a:lnSpc>
              <a:spcBef>
                <a:spcPts val="600"/>
              </a:spcBef>
              <a:spcAft>
                <a:spcPts val="600"/>
              </a:spcAft>
            </a:pPr>
            <a:r>
              <a:rPr lang="en-US" sz="3400" b="1"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lang="en-US" sz="3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Because</a:t>
            </a:r>
            <a:r>
              <a:rPr lang="en-US" sz="34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is a subordinating conjunction. It shows the cause.</a:t>
            </a:r>
            <a:endParaRPr lang="en-US" sz="34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27000"/>
              </a:lnSpc>
              <a:spcBef>
                <a:spcPts val="600"/>
              </a:spcBef>
              <a:spcAft>
                <a:spcPts val="600"/>
              </a:spcAft>
            </a:pPr>
            <a:r>
              <a:rPr lang="en-US" sz="34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We can combine two clauses using </a:t>
            </a:r>
            <a:r>
              <a:rPr lang="en-US" sz="3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because</a:t>
            </a:r>
            <a:r>
              <a:rPr lang="en-US" sz="3400" b="1"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p>
          <a:p>
            <a:pPr>
              <a:lnSpc>
                <a:spcPct val="127000"/>
              </a:lnSpc>
              <a:spcBef>
                <a:spcPts val="600"/>
              </a:spcBef>
              <a:spcAft>
                <a:spcPts val="600"/>
              </a:spcAft>
            </a:pPr>
            <a:r>
              <a:rPr lang="en-US" sz="3400" b="1" dirty="0" err="1">
                <a:solidFill>
                  <a:srgbClr val="333333"/>
                </a:solidFill>
                <a:latin typeface="Times New Roman" panose="02020603050405020304" pitchFamily="18" charset="0"/>
                <a:ea typeface="Arial" panose="020B0604020202020204" pitchFamily="34" charset="0"/>
                <a:cs typeface="Times New Roman" panose="02020603050405020304" pitchFamily="18" charset="0"/>
              </a:rPr>
              <a:t>eg</a:t>
            </a:r>
            <a:r>
              <a:rPr lang="en-US" sz="3400" b="1"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a:t>
            </a:r>
            <a:endParaRPr lang="en-US" sz="34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5" name="Picture 4" descr="GRAMMAR: Expressing reason with because"/>
          <p:cNvPicPr/>
          <p:nvPr/>
        </p:nvPicPr>
        <p:blipFill>
          <a:blip r:embed="rId2"/>
          <a:srcRect/>
          <a:stretch>
            <a:fillRect/>
          </a:stretch>
        </p:blipFill>
        <p:spPr bwMode="auto">
          <a:xfrm>
            <a:off x="434566" y="3141552"/>
            <a:ext cx="11389260" cy="3576119"/>
          </a:xfrm>
          <a:prstGeom prst="rect">
            <a:avLst/>
          </a:prstGeom>
          <a:noFill/>
          <a:ln w="9525">
            <a:noFill/>
            <a:miter lim="800000"/>
            <a:headEnd/>
            <a:tailEnd/>
          </a:ln>
        </p:spPr>
      </p:pic>
      <p:sp>
        <p:nvSpPr>
          <p:cNvPr id="7" name="Rectangle 6"/>
          <p:cNvSpPr/>
          <p:nvPr/>
        </p:nvSpPr>
        <p:spPr>
          <a:xfrm>
            <a:off x="2660054" y="110912"/>
            <a:ext cx="6686446" cy="707886"/>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marL="342900" lvl="0" indent="-342900">
              <a:spcBef>
                <a:spcPts val="600"/>
              </a:spcBef>
              <a:spcAft>
                <a:spcPts val="600"/>
              </a:spcAft>
              <a:buFont typeface="Symbol" panose="05050102010706020507" pitchFamily="18" charset="2"/>
              <a:buChar char=""/>
              <a:tabLst>
                <a:tab pos="720725" algn="l"/>
              </a:tabLst>
            </a:pP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Language point: BECAUSE</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497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914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000" dirty="0">
                <a:latin typeface="Times New Roman" panose="02020603050405020304" pitchFamily="18" charset="0"/>
                <a:cs typeface="Times New Roman" panose="02020603050405020304" pitchFamily="18" charset="0"/>
              </a:rPr>
              <a:t>EXERCISE 3: </a:t>
            </a:r>
            <a:r>
              <a:rPr lang="en-US" sz="3000" dirty="0">
                <a:latin typeface="Times New Roman" panose="02020603050405020304" pitchFamily="18" charset="0"/>
                <a:cs typeface="Times New Roman" panose="02020603050405020304" pitchFamily="18" charset="0"/>
              </a:rPr>
              <a:t>Study the example. Match sentences 1-5 with reasons a-e. Then combine the sentences using </a:t>
            </a:r>
            <a:r>
              <a:rPr lang="en-US" sz="3000" i="1" dirty="0">
                <a:latin typeface="Times New Roman" panose="02020603050405020304" pitchFamily="18" charset="0"/>
                <a:cs typeface="Times New Roman" panose="02020603050405020304" pitchFamily="18" charset="0"/>
              </a:rPr>
              <a:t>because.</a:t>
            </a:r>
          </a:p>
        </p:txBody>
      </p:sp>
      <p:sp>
        <p:nvSpPr>
          <p:cNvPr id="6" name="Rectangle 5"/>
          <p:cNvSpPr/>
          <p:nvPr/>
        </p:nvSpPr>
        <p:spPr>
          <a:xfrm>
            <a:off x="1914157" y="1834845"/>
            <a:ext cx="9478429" cy="707886"/>
          </a:xfrm>
          <a:prstGeom prst="rect">
            <a:avLst/>
          </a:prstGeom>
        </p:spPr>
        <p:txBody>
          <a:bodyPr wrap="none">
            <a:spAutoFit/>
          </a:bodyPr>
          <a:lstStyle/>
          <a:p>
            <a:r>
              <a:rPr lang="en-US" sz="40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Eg</a:t>
            </a:r>
            <a:r>
              <a:rPr lang="en-US" sz="40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dirty="0">
                <a:solidFill>
                  <a:schemeClr val="accent5">
                    <a:lumMod val="75000"/>
                  </a:schemeClr>
                </a:solidFill>
                <a:latin typeface="Times New Roman" panose="02020603050405020304" pitchFamily="18" charset="0"/>
                <a:cs typeface="Times New Roman" panose="02020603050405020304" pitchFamily="18" charset="0"/>
              </a:rPr>
              <a:t>It’s cool and wet </a:t>
            </a:r>
            <a:r>
              <a:rPr lang="en-US" sz="4000" b="1" dirty="0">
                <a:solidFill>
                  <a:schemeClr val="accent5">
                    <a:lumMod val="75000"/>
                  </a:schemeClr>
                </a:solidFill>
                <a:latin typeface="Times New Roman" panose="02020603050405020304" pitchFamily="18" charset="0"/>
                <a:cs typeface="Times New Roman" panose="02020603050405020304" pitchFamily="18" charset="0"/>
              </a:rPr>
              <a:t>because</a:t>
            </a:r>
            <a:r>
              <a:rPr lang="en-US" sz="4000" dirty="0">
                <a:solidFill>
                  <a:schemeClr val="accent5">
                    <a:lumMod val="75000"/>
                  </a:schemeClr>
                </a:solidFill>
                <a:latin typeface="Times New Roman" panose="02020603050405020304" pitchFamily="18" charset="0"/>
                <a:cs typeface="Times New Roman" panose="02020603050405020304" pitchFamily="18" charset="0"/>
              </a:rPr>
              <a:t> it’s in autumn.</a:t>
            </a:r>
          </a:p>
        </p:txBody>
      </p:sp>
      <p:sp>
        <p:nvSpPr>
          <p:cNvPr id="7" name="Rectangle 6"/>
          <p:cNvSpPr/>
          <p:nvPr/>
        </p:nvSpPr>
        <p:spPr>
          <a:xfrm>
            <a:off x="1914157" y="1062905"/>
            <a:ext cx="9260869" cy="707886"/>
          </a:xfrm>
          <a:prstGeom prst="rect">
            <a:avLst/>
          </a:prstGeom>
        </p:spPr>
        <p:txBody>
          <a:bodyPr wrap="none">
            <a:spAutoFit/>
          </a:bodyPr>
          <a:lstStyle/>
          <a:p>
            <a:r>
              <a:rPr lang="en-US" sz="4000" dirty="0">
                <a:solidFill>
                  <a:srgbClr val="FF0000"/>
                </a:solidFill>
                <a:latin typeface="Times New Roman" panose="02020603050405020304" pitchFamily="18" charset="0"/>
                <a:cs typeface="Times New Roman" panose="02020603050405020304" pitchFamily="18" charset="0"/>
              </a:rPr>
              <a:t>Then combine the sentences using </a:t>
            </a:r>
            <a:r>
              <a:rPr lang="en-US" sz="4000" i="1" dirty="0">
                <a:solidFill>
                  <a:srgbClr val="FF0000"/>
                </a:solidFill>
                <a:latin typeface="Times New Roman" panose="02020603050405020304" pitchFamily="18" charset="0"/>
                <a:cs typeface="Times New Roman" panose="02020603050405020304" pitchFamily="18" charset="0"/>
              </a:rPr>
              <a:t>because</a:t>
            </a:r>
            <a:r>
              <a:rPr lang="en-US" sz="4000" dirty="0">
                <a:solidFill>
                  <a:srgbClr val="FF0000"/>
                </a:solidFill>
                <a:latin typeface="Times New Roman" panose="02020603050405020304" pitchFamily="18" charset="0"/>
                <a:cs typeface="Times New Roman" panose="02020603050405020304" pitchFamily="18" charset="0"/>
              </a:rPr>
              <a:t>. </a:t>
            </a:r>
            <a:endParaRPr lang="en-US" sz="4000" dirty="0">
              <a:solidFill>
                <a:srgbClr val="FF0000"/>
              </a:solidFill>
            </a:endParaRPr>
          </a:p>
        </p:txBody>
      </p:sp>
      <p:sp>
        <p:nvSpPr>
          <p:cNvPr id="8" name="Rectangle 7"/>
          <p:cNvSpPr/>
          <p:nvPr/>
        </p:nvSpPr>
        <p:spPr>
          <a:xfrm>
            <a:off x="242135" y="2768167"/>
            <a:ext cx="11291979" cy="1655838"/>
          </a:xfrm>
          <a:prstGeom prst="rect">
            <a:avLst/>
          </a:prstGeom>
        </p:spPr>
        <p:txBody>
          <a:bodyPr wrap="square">
            <a:spAutoFit/>
          </a:bodyPr>
          <a:lstStyle/>
          <a:p>
            <a:pPr indent="9525">
              <a:lnSpc>
                <a:spcPct val="127000"/>
              </a:lnSpc>
              <a:spcAft>
                <a:spcPts val="400"/>
              </a:spcAft>
            </a:pPr>
            <a:r>
              <a:rPr lang="en-US" sz="4000" b="1" dirty="0">
                <a:solidFill>
                  <a:schemeClr val="accent2">
                    <a:lumMod val="75000"/>
                  </a:schemeClr>
                </a:solidFill>
                <a:latin typeface="Times New Roman" panose="02020603050405020304" pitchFamily="18" charset="0"/>
                <a:ea typeface="Arial" panose="020B0604020202020204" pitchFamily="34" charset="0"/>
              </a:rPr>
              <a:t>1- e</a:t>
            </a:r>
            <a:r>
              <a:rPr lang="en-US" sz="4000" dirty="0">
                <a:solidFill>
                  <a:srgbClr val="002060"/>
                </a:solidFill>
                <a:latin typeface="Times New Roman" panose="02020603050405020304" pitchFamily="18" charset="0"/>
                <a:ea typeface="Arial" panose="020B0604020202020204" pitchFamily="34" charset="0"/>
              </a:rPr>
              <a:t> I hope it will be hot tomorrow </a:t>
            </a:r>
            <a:r>
              <a:rPr lang="en-US" sz="4000" u="sng" dirty="0">
                <a:solidFill>
                  <a:srgbClr val="FF0000"/>
                </a:solidFill>
                <a:latin typeface="Times New Roman" panose="02020603050405020304" pitchFamily="18" charset="0"/>
                <a:ea typeface="Arial" panose="020B0604020202020204" pitchFamily="34" charset="0"/>
              </a:rPr>
              <a:t>because</a:t>
            </a:r>
            <a:r>
              <a:rPr lang="en-US" sz="4000" dirty="0">
                <a:solidFill>
                  <a:srgbClr val="002060"/>
                </a:solidFill>
                <a:latin typeface="Times New Roman" panose="02020603050405020304" pitchFamily="18" charset="0"/>
                <a:ea typeface="Arial" panose="020B0604020202020204" pitchFamily="34" charset="0"/>
              </a:rPr>
              <a:t> I want to go to the beach.</a:t>
            </a:r>
            <a:endParaRPr lang="en-US" sz="4000" dirty="0">
              <a:solidFill>
                <a:srgbClr val="002060"/>
              </a:solidFill>
              <a:effectLst/>
              <a:latin typeface="Arial" panose="020B0604020202020204" pitchFamily="34" charset="0"/>
              <a:ea typeface="Arial" panose="020B0604020202020204" pitchFamily="34" charset="0"/>
            </a:endParaRPr>
          </a:p>
        </p:txBody>
      </p:sp>
      <p:sp>
        <p:nvSpPr>
          <p:cNvPr id="9" name="Rectangle 8"/>
          <p:cNvSpPr/>
          <p:nvPr/>
        </p:nvSpPr>
        <p:spPr>
          <a:xfrm>
            <a:off x="233083" y="4378986"/>
            <a:ext cx="11958917" cy="1655838"/>
          </a:xfrm>
          <a:prstGeom prst="rect">
            <a:avLst/>
          </a:prstGeom>
        </p:spPr>
        <p:txBody>
          <a:bodyPr wrap="square">
            <a:spAutoFit/>
          </a:bodyPr>
          <a:lstStyle/>
          <a:p>
            <a:pPr indent="9525">
              <a:lnSpc>
                <a:spcPct val="127000"/>
              </a:lnSpc>
              <a:spcAft>
                <a:spcPts val="400"/>
              </a:spcAft>
            </a:pPr>
            <a:r>
              <a:rPr lang="en-US" sz="4000" b="1" dirty="0">
                <a:solidFill>
                  <a:schemeClr val="accent2">
                    <a:lumMod val="75000"/>
                  </a:schemeClr>
                </a:solidFill>
                <a:latin typeface="Times New Roman" panose="02020603050405020304" pitchFamily="18" charset="0"/>
                <a:ea typeface="Arial" panose="020B0604020202020204" pitchFamily="34" charset="0"/>
              </a:rPr>
              <a:t>2-b</a:t>
            </a:r>
            <a:r>
              <a:rPr lang="en-US" sz="4000" dirty="0">
                <a:solidFill>
                  <a:srgbClr val="002060"/>
                </a:solidFill>
                <a:latin typeface="Times New Roman" panose="02020603050405020304" pitchFamily="18" charset="0"/>
                <a:ea typeface="Arial" panose="020B0604020202020204" pitchFamily="34" charset="0"/>
              </a:rPr>
              <a:t> We're going to pack our suitcases </a:t>
            </a:r>
            <a:r>
              <a:rPr lang="en-US" sz="4000" u="sng" dirty="0">
                <a:solidFill>
                  <a:srgbClr val="FF0000"/>
                </a:solidFill>
                <a:latin typeface="Times New Roman" panose="02020603050405020304" pitchFamily="18" charset="0"/>
                <a:ea typeface="Arial" panose="020B0604020202020204" pitchFamily="34" charset="0"/>
              </a:rPr>
              <a:t>because</a:t>
            </a:r>
            <a:r>
              <a:rPr lang="en-US" sz="4000" dirty="0">
                <a:solidFill>
                  <a:srgbClr val="002060"/>
                </a:solidFill>
                <a:latin typeface="Times New Roman" panose="02020603050405020304" pitchFamily="18" charset="0"/>
                <a:ea typeface="Arial" panose="020B0604020202020204" pitchFamily="34" charset="0"/>
              </a:rPr>
              <a:t> we're going to go away tomorrow.</a:t>
            </a:r>
            <a:endParaRPr lang="en-US" sz="4000" dirty="0">
              <a:solidFill>
                <a:srgbClr val="00206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7456274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14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000" dirty="0">
                <a:latin typeface="Times New Roman" panose="02020603050405020304" pitchFamily="18" charset="0"/>
                <a:cs typeface="Times New Roman" panose="02020603050405020304" pitchFamily="18" charset="0"/>
              </a:rPr>
              <a:t>EXERCISE 3: </a:t>
            </a:r>
            <a:r>
              <a:rPr lang="en-US" sz="3000" dirty="0">
                <a:latin typeface="Times New Roman" panose="02020603050405020304" pitchFamily="18" charset="0"/>
                <a:cs typeface="Times New Roman" panose="02020603050405020304" pitchFamily="18" charset="0"/>
              </a:rPr>
              <a:t>Study the example. Match sentences 1-5 with reasons a-e. Then combine the sentences using </a:t>
            </a:r>
            <a:r>
              <a:rPr lang="en-US" sz="3000" i="1" dirty="0">
                <a:latin typeface="Times New Roman" panose="02020603050405020304" pitchFamily="18" charset="0"/>
                <a:cs typeface="Times New Roman" panose="02020603050405020304" pitchFamily="18" charset="0"/>
              </a:rPr>
              <a:t>because.</a:t>
            </a:r>
          </a:p>
        </p:txBody>
      </p:sp>
      <p:sp>
        <p:nvSpPr>
          <p:cNvPr id="5" name="Rectangle 4"/>
          <p:cNvSpPr/>
          <p:nvPr/>
        </p:nvSpPr>
        <p:spPr>
          <a:xfrm>
            <a:off x="2267242" y="1644723"/>
            <a:ext cx="8546314" cy="646331"/>
          </a:xfrm>
          <a:prstGeom prst="rect">
            <a:avLst/>
          </a:prstGeom>
        </p:spPr>
        <p:txBody>
          <a:bodyPr wrap="none">
            <a:spAutoFit/>
          </a:bodyPr>
          <a:lstStyle/>
          <a:p>
            <a:r>
              <a:rPr lang="en-US" sz="3600" dirty="0" err="1">
                <a:latin typeface="Times New Roman" panose="02020603050405020304" pitchFamily="18" charset="0"/>
                <a:cs typeface="Times New Roman" panose="02020603050405020304" pitchFamily="18" charset="0"/>
                <a:sym typeface="Wingdings" panose="05000000000000000000" pitchFamily="2" charset="2"/>
              </a:rPr>
              <a:t>Eg</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a:latin typeface="Times New Roman" panose="02020603050405020304" pitchFamily="18" charset="0"/>
                <a:cs typeface="Times New Roman" panose="02020603050405020304" pitchFamily="18" charset="0"/>
              </a:rPr>
              <a:t>It’s cool and wet </a:t>
            </a:r>
            <a:r>
              <a:rPr lang="en-US" sz="3600" b="1" dirty="0">
                <a:latin typeface="Times New Roman" panose="02020603050405020304" pitchFamily="18" charset="0"/>
                <a:cs typeface="Times New Roman" panose="02020603050405020304" pitchFamily="18" charset="0"/>
              </a:rPr>
              <a:t>because</a:t>
            </a:r>
            <a:r>
              <a:rPr lang="en-US" sz="3600" dirty="0">
                <a:latin typeface="Times New Roman" panose="02020603050405020304" pitchFamily="18" charset="0"/>
                <a:cs typeface="Times New Roman" panose="02020603050405020304" pitchFamily="18" charset="0"/>
              </a:rPr>
              <a:t> it’s in autumn.</a:t>
            </a:r>
          </a:p>
        </p:txBody>
      </p:sp>
      <p:sp>
        <p:nvSpPr>
          <p:cNvPr id="6" name="Rectangle 5"/>
          <p:cNvSpPr/>
          <p:nvPr/>
        </p:nvSpPr>
        <p:spPr>
          <a:xfrm>
            <a:off x="2267243" y="963317"/>
            <a:ext cx="8353569"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Then combine the sentences using </a:t>
            </a:r>
            <a:r>
              <a:rPr lang="en-US" sz="3600" i="1" dirty="0">
                <a:solidFill>
                  <a:srgbClr val="FF0000"/>
                </a:solidFill>
                <a:latin typeface="Times New Roman" panose="02020603050405020304" pitchFamily="18" charset="0"/>
                <a:cs typeface="Times New Roman" panose="02020603050405020304" pitchFamily="18" charset="0"/>
              </a:rPr>
              <a:t>because</a:t>
            </a:r>
            <a:r>
              <a:rPr lang="en-US" sz="3600"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endParaRPr>
          </a:p>
        </p:txBody>
      </p:sp>
      <p:sp>
        <p:nvSpPr>
          <p:cNvPr id="7" name="Rectangle 6"/>
          <p:cNvSpPr/>
          <p:nvPr/>
        </p:nvSpPr>
        <p:spPr>
          <a:xfrm>
            <a:off x="448591" y="5023509"/>
            <a:ext cx="11528611" cy="1499513"/>
          </a:xfrm>
          <a:prstGeom prst="rect">
            <a:avLst/>
          </a:prstGeom>
        </p:spPr>
        <p:txBody>
          <a:bodyPr wrap="square">
            <a:spAutoFit/>
          </a:bodyPr>
          <a:lstStyle/>
          <a:p>
            <a:pPr marL="9525">
              <a:lnSpc>
                <a:spcPct val="127000"/>
              </a:lnSpc>
              <a:spcAft>
                <a:spcPts val="700"/>
              </a:spcAft>
              <a:tabLst>
                <a:tab pos="137160" algn="l"/>
              </a:tabLst>
            </a:pPr>
            <a:r>
              <a:rPr lang="en-US" sz="3600" b="1" dirty="0">
                <a:solidFill>
                  <a:schemeClr val="accent2">
                    <a:lumMod val="75000"/>
                  </a:schemeClr>
                </a:solidFill>
                <a:latin typeface="Times New Roman" panose="02020603050405020304" pitchFamily="18" charset="0"/>
                <a:ea typeface="Arial" panose="020B0604020202020204" pitchFamily="34" charset="0"/>
              </a:rPr>
              <a:t>5- c</a:t>
            </a:r>
            <a:r>
              <a:rPr lang="en-US" sz="3600" dirty="0">
                <a:solidFill>
                  <a:srgbClr val="002060"/>
                </a:solidFill>
                <a:latin typeface="Times New Roman" panose="02020603050405020304" pitchFamily="18" charset="0"/>
                <a:ea typeface="Arial" panose="020B0604020202020204" pitchFamily="34" charset="0"/>
              </a:rPr>
              <a:t> We're going to take our waterproofs </a:t>
            </a:r>
            <a:r>
              <a:rPr lang="en-US" sz="3600" b="1" u="sng" dirty="0">
                <a:solidFill>
                  <a:srgbClr val="FF0000"/>
                </a:solidFill>
                <a:latin typeface="Times New Roman" panose="02020603050405020304" pitchFamily="18" charset="0"/>
                <a:ea typeface="Arial" panose="020B0604020202020204" pitchFamily="34" charset="0"/>
              </a:rPr>
              <a:t>because</a:t>
            </a:r>
            <a:r>
              <a:rPr lang="en-US" sz="3600" dirty="0">
                <a:solidFill>
                  <a:srgbClr val="002060"/>
                </a:solidFill>
                <a:latin typeface="Times New Roman" panose="02020603050405020304" pitchFamily="18" charset="0"/>
                <a:ea typeface="Arial" panose="020B0604020202020204" pitchFamily="34" charset="0"/>
              </a:rPr>
              <a:t> it will be rainy on Saturday.</a:t>
            </a:r>
            <a:endParaRPr lang="en-US" sz="3600" dirty="0">
              <a:solidFill>
                <a:srgbClr val="002060"/>
              </a:solidFill>
              <a:effectLst/>
              <a:latin typeface="Arial" panose="020B0604020202020204" pitchFamily="34" charset="0"/>
              <a:ea typeface="Arial" panose="020B0604020202020204" pitchFamily="34" charset="0"/>
            </a:endParaRPr>
          </a:p>
        </p:txBody>
      </p:sp>
      <p:sp>
        <p:nvSpPr>
          <p:cNvPr id="8" name="Rectangle 7"/>
          <p:cNvSpPr/>
          <p:nvPr/>
        </p:nvSpPr>
        <p:spPr>
          <a:xfrm>
            <a:off x="412377" y="2274096"/>
            <a:ext cx="11779623" cy="1431226"/>
          </a:xfrm>
          <a:prstGeom prst="rect">
            <a:avLst/>
          </a:prstGeom>
        </p:spPr>
        <p:txBody>
          <a:bodyPr wrap="square">
            <a:spAutoFit/>
          </a:bodyPr>
          <a:lstStyle/>
          <a:p>
            <a:pPr marL="9525">
              <a:lnSpc>
                <a:spcPct val="127000"/>
              </a:lnSpc>
              <a:spcAft>
                <a:spcPts val="0"/>
              </a:spcAft>
              <a:tabLst>
                <a:tab pos="137160" algn="l"/>
              </a:tabLst>
            </a:pPr>
            <a:r>
              <a:rPr lang="en-US" sz="3600" b="1" dirty="0">
                <a:solidFill>
                  <a:schemeClr val="accent2">
                    <a:lumMod val="75000"/>
                  </a:schemeClr>
                </a:solidFill>
                <a:latin typeface="Times New Roman" panose="02020603050405020304" pitchFamily="18" charset="0"/>
                <a:ea typeface="Arial" panose="020B0604020202020204" pitchFamily="34" charset="0"/>
              </a:rPr>
              <a:t>3-d</a:t>
            </a:r>
            <a:r>
              <a:rPr lang="en-US" sz="3600" dirty="0">
                <a:solidFill>
                  <a:srgbClr val="002060"/>
                </a:solidFill>
                <a:latin typeface="Times New Roman" panose="02020603050405020304" pitchFamily="18" charset="0"/>
                <a:ea typeface="Arial" panose="020B0604020202020204" pitchFamily="34" charset="0"/>
              </a:rPr>
              <a:t> My brother wants to buy a guidebook </a:t>
            </a:r>
            <a:r>
              <a:rPr lang="en-US" sz="3600" b="1" u="sng" dirty="0">
                <a:solidFill>
                  <a:srgbClr val="FF0000"/>
                </a:solidFill>
                <a:latin typeface="Times New Roman" panose="02020603050405020304" pitchFamily="18" charset="0"/>
                <a:ea typeface="Arial" panose="020B0604020202020204" pitchFamily="34" charset="0"/>
              </a:rPr>
              <a:t>because</a:t>
            </a:r>
            <a:r>
              <a:rPr lang="en-US" sz="3600" u="sng" dirty="0">
                <a:solidFill>
                  <a:srgbClr val="002060"/>
                </a:solidFill>
                <a:latin typeface="Times New Roman" panose="02020603050405020304" pitchFamily="18" charset="0"/>
                <a:ea typeface="Arial" panose="020B0604020202020204" pitchFamily="34" charset="0"/>
              </a:rPr>
              <a:t> </a:t>
            </a:r>
            <a:r>
              <a:rPr lang="en-US" sz="3600" dirty="0">
                <a:solidFill>
                  <a:srgbClr val="002060"/>
                </a:solidFill>
                <a:latin typeface="Times New Roman" panose="02020603050405020304" pitchFamily="18" charset="0"/>
                <a:ea typeface="Arial" panose="020B0604020202020204" pitchFamily="34" charset="0"/>
              </a:rPr>
              <a:t>he's going to travel to Japan in the summer.</a:t>
            </a:r>
            <a:endParaRPr lang="en-US" sz="3600" dirty="0">
              <a:solidFill>
                <a:srgbClr val="002060"/>
              </a:solidFill>
              <a:effectLst/>
              <a:latin typeface="Arial" panose="020B0604020202020204" pitchFamily="34" charset="0"/>
              <a:ea typeface="Arial" panose="020B0604020202020204" pitchFamily="34" charset="0"/>
            </a:endParaRPr>
          </a:p>
        </p:txBody>
      </p:sp>
      <p:sp>
        <p:nvSpPr>
          <p:cNvPr id="9" name="Rectangle 8"/>
          <p:cNvSpPr/>
          <p:nvPr/>
        </p:nvSpPr>
        <p:spPr>
          <a:xfrm>
            <a:off x="466697" y="3842307"/>
            <a:ext cx="10768653" cy="795924"/>
          </a:xfrm>
          <a:prstGeom prst="rect">
            <a:avLst/>
          </a:prstGeom>
        </p:spPr>
        <p:txBody>
          <a:bodyPr wrap="square">
            <a:spAutoFit/>
          </a:bodyPr>
          <a:lstStyle/>
          <a:p>
            <a:pPr marL="9525">
              <a:lnSpc>
                <a:spcPct val="127000"/>
              </a:lnSpc>
              <a:spcAft>
                <a:spcPts val="0"/>
              </a:spcAft>
              <a:tabLst>
                <a:tab pos="137160" algn="l"/>
              </a:tabLst>
            </a:pPr>
            <a:r>
              <a:rPr lang="en-US" sz="3600" b="1" dirty="0">
                <a:solidFill>
                  <a:schemeClr val="accent2">
                    <a:lumMod val="75000"/>
                  </a:schemeClr>
                </a:solidFill>
                <a:latin typeface="Times New Roman" panose="02020603050405020304" pitchFamily="18" charset="0"/>
                <a:ea typeface="Arial" panose="020B0604020202020204" pitchFamily="34" charset="0"/>
              </a:rPr>
              <a:t>4- a</a:t>
            </a:r>
            <a:r>
              <a:rPr lang="en-US" sz="3600" dirty="0">
                <a:solidFill>
                  <a:srgbClr val="002060"/>
                </a:solidFill>
                <a:latin typeface="Times New Roman" panose="02020603050405020304" pitchFamily="18" charset="0"/>
                <a:ea typeface="Arial" panose="020B0604020202020204" pitchFamily="34" charset="0"/>
              </a:rPr>
              <a:t> Samir lives in France </a:t>
            </a:r>
            <a:r>
              <a:rPr lang="en-US" sz="3600" b="1" u="sng" dirty="0">
                <a:solidFill>
                  <a:srgbClr val="FF0000"/>
                </a:solidFill>
                <a:latin typeface="Times New Roman" panose="02020603050405020304" pitchFamily="18" charset="0"/>
                <a:ea typeface="Arial" panose="020B0604020202020204" pitchFamily="34" charset="0"/>
              </a:rPr>
              <a:t>because</a:t>
            </a:r>
            <a:r>
              <a:rPr lang="en-US" sz="3600" dirty="0">
                <a:solidFill>
                  <a:srgbClr val="002060"/>
                </a:solidFill>
                <a:latin typeface="Times New Roman" panose="02020603050405020304" pitchFamily="18" charset="0"/>
                <a:ea typeface="Arial" panose="020B0604020202020204" pitchFamily="34" charset="0"/>
              </a:rPr>
              <a:t> his dad works there.</a:t>
            </a:r>
            <a:endParaRPr lang="en-US" sz="3600" dirty="0">
              <a:solidFill>
                <a:srgbClr val="002060"/>
              </a:solidFill>
              <a:effectLst/>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527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200" b="1" dirty="0">
                <a:latin typeface="Times New Roman" panose="02020603050405020304" pitchFamily="18" charset="0"/>
                <a:cs typeface="Times New Roman" panose="02020603050405020304" pitchFamily="18" charset="0"/>
              </a:rPr>
              <a:t>EXERCISE 4: </a:t>
            </a:r>
            <a:r>
              <a:rPr lang="en-US" sz="3200" b="1" dirty="0">
                <a:latin typeface="Times New Roman" panose="02020603050405020304" pitchFamily="18" charset="0"/>
                <a:cs typeface="Times New Roman" panose="02020603050405020304" pitchFamily="18" charset="0"/>
              </a:rPr>
              <a:t>Optional activity – Writing.</a:t>
            </a:r>
            <a:endParaRPr lang="en-US" sz="3200" b="1" i="1" dirty="0">
              <a:latin typeface="Times New Roman" panose="02020603050405020304" pitchFamily="18" charset="0"/>
              <a:cs typeface="Times New Roman" panose="02020603050405020304" pitchFamily="18" charset="0"/>
            </a:endParaRPr>
          </a:p>
        </p:txBody>
      </p:sp>
      <p:sp>
        <p:nvSpPr>
          <p:cNvPr id="5" name="Rectangle 4"/>
          <p:cNvSpPr/>
          <p:nvPr/>
        </p:nvSpPr>
        <p:spPr>
          <a:xfrm>
            <a:off x="323792" y="1862714"/>
            <a:ext cx="4574970" cy="646331"/>
          </a:xfrm>
          <a:prstGeom prst="rect">
            <a:avLst/>
          </a:prstGeom>
        </p:spPr>
        <p:txBody>
          <a:bodyPr wrap="none">
            <a:spAutoFit/>
          </a:bodyPr>
          <a:lstStyle/>
          <a:p>
            <a:r>
              <a:rPr lang="en-US" sz="3600" dirty="0">
                <a:latin typeface="Times New Roman" panose="02020603050405020304" pitchFamily="18" charset="0"/>
                <a:cs typeface="Times New Roman" panose="02020603050405020304" pitchFamily="18" charset="0"/>
              </a:rPr>
              <a:t>1. I _____ it won’t rain.</a:t>
            </a:r>
          </a:p>
        </p:txBody>
      </p:sp>
      <p:sp>
        <p:nvSpPr>
          <p:cNvPr id="6" name="Rectangle 5"/>
          <p:cNvSpPr/>
          <p:nvPr/>
        </p:nvSpPr>
        <p:spPr>
          <a:xfrm>
            <a:off x="323792" y="2897749"/>
            <a:ext cx="11868208" cy="1200329"/>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2. The weather will be hot, so we’re _____  to swim or we’re _____ to have a picnic.</a:t>
            </a:r>
          </a:p>
        </p:txBody>
      </p:sp>
      <p:sp>
        <p:nvSpPr>
          <p:cNvPr id="8" name="Rectangle 7"/>
          <p:cNvSpPr/>
          <p:nvPr/>
        </p:nvSpPr>
        <p:spPr>
          <a:xfrm>
            <a:off x="1214133" y="1817547"/>
            <a:ext cx="1027845" cy="657103"/>
          </a:xfrm>
          <a:prstGeom prst="rect">
            <a:avLst/>
          </a:prstGeom>
        </p:spPr>
        <p:txBody>
          <a:bodyPr wrap="none">
            <a:spAutoFit/>
          </a:bodyPr>
          <a:lstStyle/>
          <a:p>
            <a:pPr>
              <a:lnSpc>
                <a:spcPct val="127000"/>
              </a:lnSpc>
              <a:spcBef>
                <a:spcPts val="600"/>
              </a:spcBef>
              <a:spcAft>
                <a:spcPts val="600"/>
              </a:spcAft>
            </a:pPr>
            <a:r>
              <a:rPr lang="en-US" sz="3200" b="1" dirty="0">
                <a:solidFill>
                  <a:srgbClr val="C00000"/>
                </a:solidFill>
                <a:latin typeface="Times New Roman" panose="02020603050405020304" pitchFamily="18" charset="0"/>
                <a:ea typeface="Arial" panose="020B0604020202020204" pitchFamily="34" charset="0"/>
              </a:rPr>
              <a:t>hope</a:t>
            </a:r>
            <a:endParaRPr lang="en-US" sz="3200" b="1" dirty="0">
              <a:solidFill>
                <a:srgbClr val="C00000"/>
              </a:solidFill>
              <a:effectLst/>
              <a:latin typeface="Arial" panose="020B0604020202020204" pitchFamily="34" charset="0"/>
              <a:ea typeface="Arial" panose="020B0604020202020204" pitchFamily="34" charset="0"/>
            </a:endParaRPr>
          </a:p>
        </p:txBody>
      </p:sp>
      <p:sp>
        <p:nvSpPr>
          <p:cNvPr id="9" name="Rectangle 8"/>
          <p:cNvSpPr/>
          <p:nvPr/>
        </p:nvSpPr>
        <p:spPr>
          <a:xfrm>
            <a:off x="427870" y="3400883"/>
            <a:ext cx="1141659" cy="657103"/>
          </a:xfrm>
          <a:prstGeom prst="rect">
            <a:avLst/>
          </a:prstGeom>
        </p:spPr>
        <p:txBody>
          <a:bodyPr wrap="none">
            <a:spAutoFit/>
          </a:bodyPr>
          <a:lstStyle/>
          <a:p>
            <a:pPr>
              <a:lnSpc>
                <a:spcPct val="127000"/>
              </a:lnSpc>
              <a:spcBef>
                <a:spcPts val="600"/>
              </a:spcBef>
              <a:spcAft>
                <a:spcPts val="600"/>
              </a:spcAft>
            </a:pPr>
            <a:r>
              <a:rPr lang="en-US" sz="3200" b="1" dirty="0">
                <a:solidFill>
                  <a:srgbClr val="C00000"/>
                </a:solidFill>
                <a:latin typeface="Times New Roman" panose="02020603050405020304" pitchFamily="18" charset="0"/>
                <a:ea typeface="Arial" panose="020B0604020202020204" pitchFamily="34" charset="0"/>
              </a:rPr>
              <a:t>going</a:t>
            </a:r>
            <a:endParaRPr lang="en-US" sz="3200" b="1" dirty="0">
              <a:solidFill>
                <a:srgbClr val="C00000"/>
              </a:solidFill>
              <a:effectLst/>
              <a:latin typeface="Arial" panose="020B0604020202020204" pitchFamily="34" charset="0"/>
              <a:ea typeface="Arial" panose="020B0604020202020204" pitchFamily="34" charset="0"/>
            </a:endParaRPr>
          </a:p>
        </p:txBody>
      </p:sp>
      <p:sp>
        <p:nvSpPr>
          <p:cNvPr id="10" name="Rectangle 9"/>
          <p:cNvSpPr/>
          <p:nvPr/>
        </p:nvSpPr>
        <p:spPr>
          <a:xfrm>
            <a:off x="7118884" y="2832570"/>
            <a:ext cx="1141659" cy="657103"/>
          </a:xfrm>
          <a:prstGeom prst="rect">
            <a:avLst/>
          </a:prstGeom>
        </p:spPr>
        <p:txBody>
          <a:bodyPr wrap="none">
            <a:spAutoFit/>
          </a:bodyPr>
          <a:lstStyle/>
          <a:p>
            <a:pPr>
              <a:lnSpc>
                <a:spcPct val="127000"/>
              </a:lnSpc>
              <a:spcBef>
                <a:spcPts val="600"/>
              </a:spcBef>
              <a:spcAft>
                <a:spcPts val="600"/>
              </a:spcAft>
            </a:pPr>
            <a:r>
              <a:rPr lang="en-US" sz="3200" b="1" dirty="0">
                <a:solidFill>
                  <a:srgbClr val="C00000"/>
                </a:solidFill>
                <a:latin typeface="Times New Roman" panose="02020603050405020304" pitchFamily="18" charset="0"/>
                <a:ea typeface="Arial" panose="020B0604020202020204" pitchFamily="34" charset="0"/>
              </a:rPr>
              <a:t>going</a:t>
            </a:r>
            <a:endParaRPr lang="en-US" sz="3200" b="1" dirty="0">
              <a:solidFill>
                <a:srgbClr val="C00000"/>
              </a:solidFill>
              <a:effectLst/>
              <a:latin typeface="Arial" panose="020B0604020202020204" pitchFamily="34" charset="0"/>
              <a:ea typeface="Arial" panose="020B0604020202020204" pitchFamily="34" charset="0"/>
            </a:endParaRPr>
          </a:p>
        </p:txBody>
      </p:sp>
      <p:sp>
        <p:nvSpPr>
          <p:cNvPr id="11" name="Rectangle 10"/>
          <p:cNvSpPr/>
          <p:nvPr/>
        </p:nvSpPr>
        <p:spPr>
          <a:xfrm>
            <a:off x="489300" y="4422931"/>
            <a:ext cx="11153456" cy="1499513"/>
          </a:xfrm>
          <a:prstGeom prst="rect">
            <a:avLst/>
          </a:prstGeom>
        </p:spPr>
        <p:txBody>
          <a:bodyPr wrap="square">
            <a:spAutoFit/>
          </a:bodyPr>
          <a:lstStyle/>
          <a:p>
            <a:pPr>
              <a:lnSpc>
                <a:spcPct val="127000"/>
              </a:lnSpc>
              <a:spcAft>
                <a:spcPts val="400"/>
              </a:spcAft>
            </a:pPr>
            <a:r>
              <a:rPr lang="en-US" sz="3600" dirty="0">
                <a:solidFill>
                  <a:srgbClr val="0070C0"/>
                </a:solidFill>
                <a:latin typeface="Times New Roman" panose="02020603050405020304" pitchFamily="18" charset="0"/>
                <a:ea typeface="Arial" panose="020B0604020202020204" pitchFamily="34" charset="0"/>
                <a:sym typeface="Wingdings" panose="05000000000000000000" pitchFamily="2" charset="2"/>
              </a:rPr>
              <a:t> W</a:t>
            </a:r>
            <a:r>
              <a:rPr lang="en-US" sz="3600" dirty="0">
                <a:solidFill>
                  <a:srgbClr val="0070C0"/>
                </a:solidFill>
                <a:latin typeface="Times New Roman" panose="02020603050405020304" pitchFamily="18" charset="0"/>
                <a:ea typeface="Arial" panose="020B0604020202020204" pitchFamily="34" charset="0"/>
              </a:rPr>
              <a:t>e use “</a:t>
            </a:r>
            <a:r>
              <a:rPr lang="en-US" sz="3600" b="1" i="1" dirty="0">
                <a:solidFill>
                  <a:srgbClr val="0070C0"/>
                </a:solidFill>
                <a:latin typeface="Times New Roman" panose="02020603050405020304" pitchFamily="18" charset="0"/>
                <a:ea typeface="Arial" panose="020B0604020202020204" pitchFamily="34" charset="0"/>
              </a:rPr>
              <a:t>I hope</a:t>
            </a:r>
            <a:r>
              <a:rPr lang="en-US" sz="3600" b="1" dirty="0">
                <a:solidFill>
                  <a:srgbClr val="0070C0"/>
                </a:solidFill>
                <a:latin typeface="Times New Roman" panose="02020603050405020304" pitchFamily="18" charset="0"/>
                <a:ea typeface="Arial" panose="020B0604020202020204" pitchFamily="34" charset="0"/>
              </a:rPr>
              <a:t> to”</a:t>
            </a:r>
            <a:r>
              <a:rPr lang="en-US" sz="3600" dirty="0">
                <a:solidFill>
                  <a:srgbClr val="0070C0"/>
                </a:solidFill>
                <a:latin typeface="Times New Roman" panose="02020603050405020304" pitchFamily="18" charset="0"/>
                <a:ea typeface="Arial" panose="020B0604020202020204" pitchFamily="34" charset="0"/>
              </a:rPr>
              <a:t> express a wish about the future, and we use “</a:t>
            </a:r>
            <a:r>
              <a:rPr lang="en-US" sz="3600" b="1" i="1" dirty="0">
                <a:solidFill>
                  <a:srgbClr val="0070C0"/>
                </a:solidFill>
                <a:latin typeface="Times New Roman" panose="02020603050405020304" pitchFamily="18" charset="0"/>
                <a:ea typeface="Arial" panose="020B0604020202020204" pitchFamily="34" charset="0"/>
              </a:rPr>
              <a:t>be going to”</a:t>
            </a:r>
            <a:r>
              <a:rPr lang="en-US" sz="3600" dirty="0">
                <a:solidFill>
                  <a:srgbClr val="0070C0"/>
                </a:solidFill>
                <a:latin typeface="Times New Roman" panose="02020603050405020304" pitchFamily="18" charset="0"/>
                <a:ea typeface="Arial" panose="020B0604020202020204" pitchFamily="34" charset="0"/>
              </a:rPr>
              <a:t> to talk about future plans. </a:t>
            </a:r>
            <a:endParaRPr lang="en-US" sz="3600" dirty="0">
              <a:solidFill>
                <a:srgbClr val="0070C0"/>
              </a:solidFill>
              <a:effectLst/>
              <a:latin typeface="Arial" panose="020B0604020202020204" pitchFamily="34" charset="0"/>
              <a:ea typeface="Arial" panose="020B0604020202020204" pitchFamily="34" charset="0"/>
            </a:endParaRPr>
          </a:p>
        </p:txBody>
      </p:sp>
      <p:sp>
        <p:nvSpPr>
          <p:cNvPr id="12" name="Rectangle 11"/>
          <p:cNvSpPr/>
          <p:nvPr/>
        </p:nvSpPr>
        <p:spPr>
          <a:xfrm>
            <a:off x="287578" y="792159"/>
            <a:ext cx="5468164" cy="646331"/>
          </a:xfrm>
          <a:prstGeom prst="rect">
            <a:avLst/>
          </a:prstGeom>
        </p:spPr>
        <p:txBody>
          <a:bodyPr wrap="none">
            <a:spAutoFit/>
          </a:bodyPr>
          <a:lstStyle/>
          <a:p>
            <a:pPr marL="457200" indent="-457200">
              <a:buFont typeface="Wingdings" panose="05000000000000000000" pitchFamily="2" charset="2"/>
              <a:buChar char="v"/>
            </a:pPr>
            <a:r>
              <a:rPr lang="en-US" sz="3600" b="1" dirty="0">
                <a:solidFill>
                  <a:srgbClr val="00B050"/>
                </a:solidFill>
                <a:latin typeface="Times New Roman" panose="02020603050405020304" pitchFamily="18" charset="0"/>
                <a:cs typeface="Times New Roman" panose="02020603050405020304" pitchFamily="18" charset="0"/>
              </a:rPr>
              <a:t>Complete the sentences. </a:t>
            </a:r>
          </a:p>
        </p:txBody>
      </p:sp>
    </p:spTree>
    <p:extLst>
      <p:ext uri="{BB962C8B-B14F-4D97-AF65-F5344CB8AC3E}">
        <p14:creationId xmlns:p14="http://schemas.microsoft.com/office/powerpoint/2010/main" val="3700760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60515" y="49611"/>
            <a:ext cx="4262705" cy="707886"/>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spcBef>
                <a:spcPts val="600"/>
              </a:spcBef>
              <a:spcAft>
                <a:spcPts val="600"/>
              </a:spcAft>
              <a:tabLst>
                <a:tab pos="720725" algn="l"/>
              </a:tabLst>
            </a:pPr>
            <a:r>
              <a:rPr lang="en-US" sz="4000" b="1" dirty="0">
                <a:latin typeface="Times New Roman" panose="02020603050405020304" pitchFamily="18" charset="0"/>
                <a:ea typeface="Times New Roman" panose="02020603050405020304" pitchFamily="18" charset="0"/>
              </a:rPr>
              <a:t>* Optional activity</a:t>
            </a:r>
            <a:endParaRPr lang="en-US" sz="40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513285" y="827852"/>
            <a:ext cx="11153274" cy="211072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just"/>
            <a:r>
              <a:rPr lang="en-US" sz="3200" b="1" u="sng" dirty="0">
                <a:latin typeface="Times New Roman" panose="02020603050405020304" pitchFamily="18" charset="0"/>
                <a:cs typeface="Times New Roman" panose="02020603050405020304" pitchFamily="18" charset="0"/>
              </a:rPr>
              <a:t>Optional activity</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Writing.</a:t>
            </a:r>
          </a:p>
          <a:p>
            <a:pPr algn="just"/>
            <a:r>
              <a:rPr lang="en-US" sz="3200" dirty="0">
                <a:latin typeface="Times New Roman" panose="02020603050405020304" pitchFamily="18" charset="0"/>
                <a:cs typeface="Times New Roman" panose="02020603050405020304" pitchFamily="18" charset="0"/>
              </a:rPr>
              <a:t>Elicit how Adele begins and ends her email. Elicit other possible ways of ending an email, e.g. Write soon, Hope to hear from you soon, Looking forward to hearing from you, See you soon.</a:t>
            </a:r>
          </a:p>
        </p:txBody>
      </p:sp>
      <p:pic>
        <p:nvPicPr>
          <p:cNvPr id="2" name="Picture 1"/>
          <p:cNvPicPr>
            <a:picLocks noChangeAspect="1"/>
          </p:cNvPicPr>
          <p:nvPr/>
        </p:nvPicPr>
        <p:blipFill>
          <a:blip r:embed="rId2"/>
          <a:stretch>
            <a:fillRect/>
          </a:stretch>
        </p:blipFill>
        <p:spPr>
          <a:xfrm>
            <a:off x="3919693" y="2969537"/>
            <a:ext cx="3888463" cy="3888463"/>
          </a:xfrm>
          <a:prstGeom prst="rect">
            <a:avLst/>
          </a:prstGeom>
        </p:spPr>
      </p:pic>
    </p:spTree>
    <p:extLst>
      <p:ext uri="{BB962C8B-B14F-4D97-AF65-F5344CB8AC3E}">
        <p14:creationId xmlns:p14="http://schemas.microsoft.com/office/powerpoint/2010/main" val="20850225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527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200" b="1" dirty="0">
                <a:latin typeface="Times New Roman" panose="02020603050405020304" pitchFamily="18" charset="0"/>
                <a:cs typeface="Times New Roman" panose="02020603050405020304" pitchFamily="18" charset="0"/>
              </a:rPr>
              <a:t>EXERCISE 5: </a:t>
            </a:r>
            <a:r>
              <a:rPr lang="en-US" sz="3200" b="1" dirty="0">
                <a:latin typeface="Times New Roman" panose="02020603050405020304" pitchFamily="18" charset="0"/>
                <a:cs typeface="Times New Roman" panose="02020603050405020304" pitchFamily="18" charset="0"/>
              </a:rPr>
              <a:t>Use it. Follow the steps in the writing guide.</a:t>
            </a:r>
            <a:endParaRPr lang="en-US" sz="3200" b="1" i="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26" y="893049"/>
            <a:ext cx="5817774" cy="414314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405" y="893049"/>
            <a:ext cx="5817775" cy="522613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2779" y="5042647"/>
            <a:ext cx="1660292" cy="1815353"/>
          </a:xfrm>
          <a:prstGeom prst="rect">
            <a:avLst/>
          </a:prstGeom>
        </p:spPr>
      </p:pic>
    </p:spTree>
    <p:extLst>
      <p:ext uri="{BB962C8B-B14F-4D97-AF65-F5344CB8AC3E}">
        <p14:creationId xmlns:p14="http://schemas.microsoft.com/office/powerpoint/2010/main" val="37977395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 y="0"/>
            <a:ext cx="12192000" cy="6858000"/>
          </a:xfrm>
          <a:prstGeom prst="rect">
            <a:avLst/>
          </a:prstGeom>
        </p:spPr>
      </p:pic>
      <p:sp>
        <p:nvSpPr>
          <p:cNvPr id="4" name="Rectangle 3"/>
          <p:cNvSpPr/>
          <p:nvPr/>
        </p:nvSpPr>
        <p:spPr>
          <a:xfrm>
            <a:off x="1443653" y="2570524"/>
            <a:ext cx="6903641" cy="2708434"/>
          </a:xfrm>
          <a:prstGeom prst="rect">
            <a:avLst/>
          </a:prstGeom>
        </p:spPr>
        <p:txBody>
          <a:bodyPr wrap="square">
            <a:spAutoFit/>
          </a:bodyPr>
          <a:lstStyle/>
          <a:p>
            <a:pPr>
              <a:spcAft>
                <a:spcPts val="0"/>
              </a:spcAft>
              <a:tabLst>
                <a:tab pos="581025" algn="l"/>
              </a:tabLst>
            </a:pPr>
            <a:r>
              <a:rPr lang="en-US" sz="3400" dirty="0">
                <a:solidFill>
                  <a:srgbClr val="CC9900"/>
                </a:solidFill>
                <a:latin typeface="Times New Roman" panose="02020603050405020304" pitchFamily="18" charset="0"/>
                <a:ea typeface="MS Mincho"/>
              </a:rPr>
              <a:t>-	</a:t>
            </a:r>
            <a:r>
              <a:rPr lang="en-US" sz="3400" dirty="0">
                <a:solidFill>
                  <a:srgbClr val="CC9900"/>
                </a:solidFill>
                <a:latin typeface="Segoe UI Semibold" pitchFamily="34" charset="0"/>
                <a:ea typeface="MS Mincho"/>
              </a:rPr>
              <a:t>Learn by heart all structures.</a:t>
            </a:r>
          </a:p>
          <a:p>
            <a:pPr>
              <a:spcAft>
                <a:spcPts val="0"/>
              </a:spcAft>
              <a:tabLst>
                <a:tab pos="581025" algn="l"/>
              </a:tabLst>
            </a:pPr>
            <a:r>
              <a:rPr lang="en-US" sz="3400" dirty="0">
                <a:solidFill>
                  <a:srgbClr val="CC9900"/>
                </a:solidFill>
                <a:latin typeface="Segoe UI Semibold" pitchFamily="34" charset="0"/>
                <a:ea typeface="MS Mincho"/>
              </a:rPr>
              <a:t>-	Write a postcard to friends/family,...</a:t>
            </a:r>
          </a:p>
          <a:p>
            <a:pPr>
              <a:spcAft>
                <a:spcPts val="0"/>
              </a:spcAft>
              <a:tabLst>
                <a:tab pos="581025" algn="l"/>
              </a:tabLst>
            </a:pPr>
            <a:r>
              <a:rPr lang="en-US" sz="3400" dirty="0">
                <a:solidFill>
                  <a:srgbClr val="CC9900"/>
                </a:solidFill>
                <a:latin typeface="Segoe UI Semibold" pitchFamily="34" charset="0"/>
                <a:ea typeface="MS Mincho"/>
              </a:rPr>
              <a:t>-	Prepare for the next lesson: Culture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868" y="3353696"/>
            <a:ext cx="3524250" cy="2857500"/>
          </a:xfrm>
          <a:prstGeom prst="rect">
            <a:avLst/>
          </a:prstGeom>
        </p:spPr>
      </p:pic>
      <p:sp>
        <p:nvSpPr>
          <p:cNvPr id="8" name="Rounded Rectangle 7"/>
          <p:cNvSpPr/>
          <p:nvPr/>
        </p:nvSpPr>
        <p:spPr>
          <a:xfrm>
            <a:off x="1323337" y="2555124"/>
            <a:ext cx="6589391" cy="2802184"/>
          </a:xfrm>
          <a:prstGeom prst="roundRect">
            <a:avLst>
              <a:gd name="adj" fmla="val 12271"/>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latin typeface=".VnBlack"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455" y="722847"/>
            <a:ext cx="7478615" cy="1467679"/>
          </a:xfrm>
          <a:prstGeom prst="rect">
            <a:avLst/>
          </a:prstGeom>
        </p:spPr>
      </p:pic>
    </p:spTree>
    <p:extLst>
      <p:ext uri="{BB962C8B-B14F-4D97-AF65-F5344CB8AC3E}">
        <p14:creationId xmlns:p14="http://schemas.microsoft.com/office/powerpoint/2010/main" val="13741765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19436"/>
            <a:ext cx="12192000" cy="708218"/>
          </a:xfrm>
          <a:solidFill>
            <a:schemeClr val="bg1">
              <a:lumMod val="85000"/>
            </a:schemeClr>
          </a:solidFill>
        </p:spPr>
        <p:txBody>
          <a:bodyPr>
            <a:noAutofit/>
          </a:bodyPr>
          <a:lstStyle/>
          <a:p>
            <a:r>
              <a:rPr lang="en-US" sz="4800" b="1" dirty="0">
                <a:solidFill>
                  <a:srgbClr val="FF0000"/>
                </a:solidFill>
                <a:latin typeface="Impact" pitchFamily="34" charset="0"/>
                <a:cs typeface="Times New Roman" panose="02020603050405020304" pitchFamily="18" charset="0"/>
              </a:rPr>
              <a:t>LESSON 7: WRITING</a:t>
            </a:r>
            <a:endParaRPr lang="en-US" sz="4800" dirty="0">
              <a:solidFill>
                <a:srgbClr val="FF0000"/>
              </a:solidFill>
              <a:latin typeface="Impact" pitchFamily="34" charset="0"/>
              <a:cs typeface="Times New Roman" panose="02020603050405020304" pitchFamily="18" charset="0"/>
            </a:endParaRPr>
          </a:p>
        </p:txBody>
      </p:sp>
      <p:sp>
        <p:nvSpPr>
          <p:cNvPr id="4" name="Rectangle 3"/>
          <p:cNvSpPr/>
          <p:nvPr/>
        </p:nvSpPr>
        <p:spPr>
          <a:xfrm>
            <a:off x="0" y="189932"/>
            <a:ext cx="12192000" cy="830997"/>
          </a:xfrm>
          <a:prstGeom prst="rect">
            <a:avLst/>
          </a:prstGeom>
          <a:solidFill>
            <a:schemeClr val="accent6">
              <a:lumMod val="20000"/>
              <a:lumOff val="80000"/>
            </a:schemeClr>
          </a:solidFill>
        </p:spPr>
        <p:txBody>
          <a:bodyPr wrap="square">
            <a:spAutoFit/>
          </a:bodyPr>
          <a:lstStyle/>
          <a:p>
            <a:pPr algn="ct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UNIT</a:t>
            </a:r>
            <a:r>
              <a:rPr lang="vi-VN"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GB"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8</a:t>
            </a:r>
            <a:r>
              <a:rPr lang="vi-VN"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GB"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GOING AWAY</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924957" y="2195904"/>
            <a:ext cx="4219197" cy="4662096"/>
          </a:xfrm>
          <a:prstGeom prst="rect">
            <a:avLst/>
          </a:prstGeom>
        </p:spPr>
      </p:pic>
    </p:spTree>
    <p:extLst>
      <p:ext uri="{BB962C8B-B14F-4D97-AF65-F5344CB8AC3E}">
        <p14:creationId xmlns:p14="http://schemas.microsoft.com/office/powerpoint/2010/main" val="21562605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7" descr="HANOI CITY TOUR (1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96" y="71591"/>
            <a:ext cx="3227294" cy="24620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4" descr="Tìm hiểu về Hồ Hoàn Kiếm (Hồ Gươm) ở Hà Nội - Vntrip.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117" y="55683"/>
            <a:ext cx="3383295" cy="24474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10" descr="Quảng trường Ba Đình, nơi ghi dấu ấn lịch sử của dân tộc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4295" y="55684"/>
            <a:ext cx="3356419" cy="24541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3" descr="Khám phá phố cổ Hà Nội: Vẻ đẹp khó phai của thời gian - Thuê xe limousine  Hoàng Gia Thị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955" y="3314699"/>
            <a:ext cx="3577252" cy="286888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6" descr="Văn Miếu Quốc Tử Giám, điểm đến không thể bỏ qua giữa lòng Hà Nội | Tin tức  mới nhất 24h - Đọc Báo Lao Động online - Laodong.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4036" y="3367089"/>
            <a:ext cx="2809675" cy="28443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1"/>
          <p:cNvSpPr>
            <a:spLocks noChangeArrowheads="1"/>
          </p:cNvSpPr>
          <p:nvPr/>
        </p:nvSpPr>
        <p:spPr bwMode="auto">
          <a:xfrm>
            <a:off x="0" y="1238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2"/>
          <p:cNvSpPr>
            <a:spLocks noChangeArrowheads="1"/>
          </p:cNvSpPr>
          <p:nvPr/>
        </p:nvSpPr>
        <p:spPr bwMode="auto">
          <a:xfrm>
            <a:off x="0" y="1885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3"/>
          <p:cNvSpPr>
            <a:spLocks noChangeArrowheads="1"/>
          </p:cNvSpPr>
          <p:nvPr/>
        </p:nvSpPr>
        <p:spPr bwMode="auto">
          <a:xfrm>
            <a:off x="0" y="253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14"/>
          <p:cNvSpPr>
            <a:spLocks noChangeArrowheads="1"/>
          </p:cNvSpPr>
          <p:nvPr/>
        </p:nvSpPr>
        <p:spPr bwMode="auto">
          <a:xfrm>
            <a:off x="-53975" y="3305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5"/>
          <p:cNvSpPr>
            <a:spLocks noChangeArrowheads="1"/>
          </p:cNvSpPr>
          <p:nvPr/>
        </p:nvSpPr>
        <p:spPr bwMode="auto">
          <a:xfrm>
            <a:off x="-53975" y="4086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6"/>
          <p:cNvSpPr>
            <a:spLocks noChangeArrowheads="1"/>
          </p:cNvSpPr>
          <p:nvPr/>
        </p:nvSpPr>
        <p:spPr bwMode="auto">
          <a:xfrm>
            <a:off x="0" y="4972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7"/>
          <p:cNvSpPr>
            <a:spLocks noChangeArrowheads="1"/>
          </p:cNvSpPr>
          <p:nvPr/>
        </p:nvSpPr>
        <p:spPr bwMode="auto">
          <a:xfrm>
            <a:off x="-53975" y="6286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8"/>
          <p:cNvSpPr>
            <a:spLocks noChangeArrowheads="1"/>
          </p:cNvSpPr>
          <p:nvPr/>
        </p:nvSpPr>
        <p:spPr bwMode="auto">
          <a:xfrm>
            <a:off x="-53975" y="7067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4117" y="3249534"/>
            <a:ext cx="3643548" cy="3629260"/>
          </a:xfrm>
          <a:prstGeom prst="rect">
            <a:avLst/>
          </a:prstGeom>
        </p:spPr>
      </p:pic>
      <p:sp>
        <p:nvSpPr>
          <p:cNvPr id="14" name="TextBox 13"/>
          <p:cNvSpPr txBox="1"/>
          <p:nvPr/>
        </p:nvSpPr>
        <p:spPr>
          <a:xfrm>
            <a:off x="4765637" y="3810842"/>
            <a:ext cx="1420009" cy="1077218"/>
          </a:xfrm>
          <a:prstGeom prst="rect">
            <a:avLst/>
          </a:prstGeom>
          <a:noFill/>
        </p:spPr>
        <p:txBody>
          <a:bodyPr wrap="square" rtlCol="0">
            <a:spAutoFit/>
          </a:bodyPr>
          <a:lstStyle/>
          <a:p>
            <a:r>
              <a:rPr lang="en-GB" sz="3200" b="1" dirty="0">
                <a:solidFill>
                  <a:schemeClr val="accent6">
                    <a:lumMod val="50000"/>
                  </a:schemeClr>
                </a:solidFill>
                <a:latin typeface="Times New Roman" panose="02020603050405020304" pitchFamily="18" charset="0"/>
                <a:cs typeface="Times New Roman" panose="02020603050405020304" pitchFamily="18" charset="0"/>
              </a:rPr>
              <a:t>Where is this?</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796339" y="2687121"/>
            <a:ext cx="1859805" cy="5232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pPr lvl="0" algn="just">
              <a:spcBef>
                <a:spcPts val="600"/>
              </a:spcBef>
              <a:spcAft>
                <a:spcPts val="600"/>
              </a:spcAft>
            </a:pPr>
            <a:r>
              <a:rPr lang="en-US" sz="2800" b="1" dirty="0">
                <a:latin typeface="Times New Roman" panose="02020603050405020304" pitchFamily="18" charset="0"/>
                <a:ea typeface="MS Mincho"/>
              </a:rPr>
              <a:t>Ha </a:t>
            </a:r>
            <a:r>
              <a:rPr lang="en-US" sz="2800" b="1" dirty="0" err="1">
                <a:latin typeface="Times New Roman" panose="02020603050405020304" pitchFamily="18" charset="0"/>
                <a:ea typeface="MS Mincho"/>
              </a:rPr>
              <a:t>noi</a:t>
            </a:r>
            <a:r>
              <a:rPr lang="en-US" sz="2800" b="1" dirty="0">
                <a:latin typeface="Times New Roman" panose="02020603050405020304" pitchFamily="18" charset="0"/>
                <a:ea typeface="MS Mincho"/>
              </a:rPr>
              <a:t> city</a:t>
            </a:r>
            <a:endParaRPr lang="en-US" sz="2800" b="1" dirty="0">
              <a:effectLst/>
              <a:latin typeface="Times New Roman" panose="02020603050405020304" pitchFamily="18" charset="0"/>
              <a:ea typeface="MS Mincho"/>
            </a:endParaRPr>
          </a:p>
        </p:txBody>
      </p:sp>
      <p:sp>
        <p:nvSpPr>
          <p:cNvPr id="17" name="Rectangle 16"/>
          <p:cNvSpPr/>
          <p:nvPr/>
        </p:nvSpPr>
        <p:spPr>
          <a:xfrm>
            <a:off x="4528844" y="2685611"/>
            <a:ext cx="2677336" cy="5232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pPr lvl="0" algn="just">
              <a:spcBef>
                <a:spcPts val="600"/>
              </a:spcBef>
              <a:spcAft>
                <a:spcPts val="600"/>
              </a:spcAft>
            </a:pPr>
            <a:r>
              <a:rPr lang="en-US" sz="2800" b="1" dirty="0" err="1">
                <a:latin typeface="Times New Roman" panose="02020603050405020304" pitchFamily="18" charset="0"/>
                <a:ea typeface="MS Mincho"/>
              </a:rPr>
              <a:t>Hoan</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Kiem</a:t>
            </a:r>
            <a:r>
              <a:rPr lang="en-US" sz="2800" b="1" dirty="0">
                <a:latin typeface="Times New Roman" panose="02020603050405020304" pitchFamily="18" charset="0"/>
                <a:ea typeface="MS Mincho"/>
              </a:rPr>
              <a:t> lake</a:t>
            </a:r>
            <a:endParaRPr lang="en-US" sz="2800" b="1" dirty="0">
              <a:effectLst/>
              <a:latin typeface="Times New Roman" panose="02020603050405020304" pitchFamily="18" charset="0"/>
              <a:ea typeface="MS Mincho"/>
            </a:endParaRPr>
          </a:p>
        </p:txBody>
      </p:sp>
      <p:sp>
        <p:nvSpPr>
          <p:cNvPr id="18" name="Rectangle 17"/>
          <p:cNvSpPr/>
          <p:nvPr/>
        </p:nvSpPr>
        <p:spPr>
          <a:xfrm>
            <a:off x="8998005" y="2675197"/>
            <a:ext cx="2633991" cy="5232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pPr lvl="0" algn="just">
              <a:spcBef>
                <a:spcPts val="600"/>
              </a:spcBef>
              <a:spcAft>
                <a:spcPts val="600"/>
              </a:spcAft>
            </a:pPr>
            <a:r>
              <a:rPr lang="en-US" sz="2800" b="1" dirty="0">
                <a:latin typeface="Times New Roman" panose="02020603050405020304" pitchFamily="18" charset="0"/>
                <a:ea typeface="MS Mincho"/>
              </a:rPr>
              <a:t>Ba Dinh Square</a:t>
            </a:r>
            <a:endParaRPr lang="en-US" sz="2800" b="1" dirty="0">
              <a:effectLst/>
              <a:latin typeface="Times New Roman" panose="02020603050405020304" pitchFamily="18" charset="0"/>
              <a:ea typeface="MS Mincho"/>
            </a:endParaRPr>
          </a:p>
        </p:txBody>
      </p:sp>
      <p:sp>
        <p:nvSpPr>
          <p:cNvPr id="19" name="Rectangle 18"/>
          <p:cNvSpPr/>
          <p:nvPr/>
        </p:nvSpPr>
        <p:spPr>
          <a:xfrm>
            <a:off x="630642" y="6296642"/>
            <a:ext cx="2769348" cy="5232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pPr lvl="0" algn="just">
              <a:spcBef>
                <a:spcPts val="600"/>
              </a:spcBef>
              <a:spcAft>
                <a:spcPts val="600"/>
              </a:spcAft>
            </a:pPr>
            <a:r>
              <a:rPr lang="en-US" sz="2800" b="1" dirty="0">
                <a:latin typeface="Times New Roman" panose="02020603050405020304" pitchFamily="18" charset="0"/>
                <a:ea typeface="MS Mincho"/>
              </a:rPr>
              <a:t>Ha </a:t>
            </a:r>
            <a:r>
              <a:rPr lang="en-US" sz="2800" b="1" dirty="0" err="1">
                <a:latin typeface="Times New Roman" panose="02020603050405020304" pitchFamily="18" charset="0"/>
                <a:ea typeface="MS Mincho"/>
              </a:rPr>
              <a:t>Noi</a:t>
            </a:r>
            <a:r>
              <a:rPr lang="en-US" sz="2800" b="1" dirty="0">
                <a:latin typeface="Times New Roman" panose="02020603050405020304" pitchFamily="18" charset="0"/>
                <a:ea typeface="MS Mincho"/>
              </a:rPr>
              <a:t> old Town</a:t>
            </a:r>
            <a:endParaRPr lang="en-US" sz="2800" b="1" dirty="0">
              <a:effectLst/>
              <a:latin typeface="Times New Roman" panose="02020603050405020304" pitchFamily="18" charset="0"/>
              <a:ea typeface="MS Mincho"/>
            </a:endParaRPr>
          </a:p>
        </p:txBody>
      </p:sp>
      <p:sp>
        <p:nvSpPr>
          <p:cNvPr id="21" name="Rectangle 20"/>
          <p:cNvSpPr/>
          <p:nvPr/>
        </p:nvSpPr>
        <p:spPr>
          <a:xfrm>
            <a:off x="8575077" y="6309774"/>
            <a:ext cx="3373680" cy="5232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pPr lvl="0" algn="just">
              <a:spcBef>
                <a:spcPts val="600"/>
              </a:spcBef>
              <a:spcAft>
                <a:spcPts val="600"/>
              </a:spcAft>
            </a:pPr>
            <a:r>
              <a:rPr lang="en-US" sz="2800" b="1" dirty="0">
                <a:latin typeface="Times New Roman" panose="02020603050405020304" pitchFamily="18" charset="0"/>
                <a:ea typeface="MS Mincho"/>
              </a:rPr>
              <a:t>Temple of Literature</a:t>
            </a:r>
            <a:endParaRPr lang="en-US" sz="2800" b="1" dirty="0">
              <a:effectLst/>
              <a:latin typeface="Times New Roman" panose="02020603050405020304" pitchFamily="18" charset="0"/>
              <a:ea typeface="MS Mincho"/>
            </a:endParaRPr>
          </a:p>
        </p:txBody>
      </p:sp>
    </p:spTree>
    <p:extLst>
      <p:ext uri="{BB962C8B-B14F-4D97-AF65-F5344CB8AC3E}">
        <p14:creationId xmlns:p14="http://schemas.microsoft.com/office/powerpoint/2010/main" val="34748355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33"/>
                                        </p:tgtEl>
                                        <p:attrNameLst>
                                          <p:attrName>style.visibility</p:attrName>
                                        </p:attrNameLst>
                                      </p:cBhvr>
                                      <p:to>
                                        <p:strVal val="visible"/>
                                      </p:to>
                                    </p:set>
                                    <p:anim calcmode="lin" valueType="num">
                                      <p:cBhvr>
                                        <p:cTn id="15" dur="500" fill="hold"/>
                                        <p:tgtEl>
                                          <p:spTgt spid="1033"/>
                                        </p:tgtEl>
                                        <p:attrNameLst>
                                          <p:attrName>ppt_w</p:attrName>
                                        </p:attrNameLst>
                                      </p:cBhvr>
                                      <p:tavLst>
                                        <p:tav tm="0">
                                          <p:val>
                                            <p:fltVal val="0"/>
                                          </p:val>
                                        </p:tav>
                                        <p:tav tm="100000">
                                          <p:val>
                                            <p:strVal val="#ppt_w"/>
                                          </p:val>
                                        </p:tav>
                                      </p:tavLst>
                                    </p:anim>
                                    <p:anim calcmode="lin" valueType="num">
                                      <p:cBhvr>
                                        <p:cTn id="16" dur="500" fill="hold"/>
                                        <p:tgtEl>
                                          <p:spTgt spid="1033"/>
                                        </p:tgtEl>
                                        <p:attrNameLst>
                                          <p:attrName>ppt_h</p:attrName>
                                        </p:attrNameLst>
                                      </p:cBhvr>
                                      <p:tavLst>
                                        <p:tav tm="0">
                                          <p:val>
                                            <p:fltVal val="0"/>
                                          </p:val>
                                        </p:tav>
                                        <p:tav tm="100000">
                                          <p:val>
                                            <p:strVal val="#ppt_h"/>
                                          </p:val>
                                        </p:tav>
                                      </p:tavLst>
                                    </p:anim>
                                    <p:animEffect transition="in" filter="fade">
                                      <p:cBhvr>
                                        <p:cTn id="17" dur="500"/>
                                        <p:tgtEl>
                                          <p:spTgt spid="103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anim calcmode="lin" valueType="num">
                                      <p:cBhvr>
                                        <p:cTn id="29" dur="500" fill="hold"/>
                                        <p:tgtEl>
                                          <p:spTgt spid="1032"/>
                                        </p:tgtEl>
                                        <p:attrNameLst>
                                          <p:attrName>ppt_w</p:attrName>
                                        </p:attrNameLst>
                                      </p:cBhvr>
                                      <p:tavLst>
                                        <p:tav tm="0">
                                          <p:val>
                                            <p:fltVal val="0"/>
                                          </p:val>
                                        </p:tav>
                                        <p:tav tm="100000">
                                          <p:val>
                                            <p:strVal val="#ppt_w"/>
                                          </p:val>
                                        </p:tav>
                                      </p:tavLst>
                                    </p:anim>
                                    <p:anim calcmode="lin" valueType="num">
                                      <p:cBhvr>
                                        <p:cTn id="30" dur="500" fill="hold"/>
                                        <p:tgtEl>
                                          <p:spTgt spid="1032"/>
                                        </p:tgtEl>
                                        <p:attrNameLst>
                                          <p:attrName>ppt_h</p:attrName>
                                        </p:attrNameLst>
                                      </p:cBhvr>
                                      <p:tavLst>
                                        <p:tav tm="0">
                                          <p:val>
                                            <p:fltVal val="0"/>
                                          </p:val>
                                        </p:tav>
                                        <p:tav tm="100000">
                                          <p:val>
                                            <p:strVal val="#ppt_h"/>
                                          </p:val>
                                        </p:tav>
                                      </p:tavLst>
                                    </p:anim>
                                    <p:animEffect transition="in" filter="fade">
                                      <p:cBhvr>
                                        <p:cTn id="31" dur="500"/>
                                        <p:tgtEl>
                                          <p:spTgt spid="103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031"/>
                                        </p:tgtEl>
                                        <p:attrNameLst>
                                          <p:attrName>style.visibility</p:attrName>
                                        </p:attrNameLst>
                                      </p:cBhvr>
                                      <p:to>
                                        <p:strVal val="visible"/>
                                      </p:to>
                                    </p:set>
                                    <p:anim calcmode="lin" valueType="num">
                                      <p:cBhvr>
                                        <p:cTn id="43" dur="500" fill="hold"/>
                                        <p:tgtEl>
                                          <p:spTgt spid="1031"/>
                                        </p:tgtEl>
                                        <p:attrNameLst>
                                          <p:attrName>ppt_w</p:attrName>
                                        </p:attrNameLst>
                                      </p:cBhvr>
                                      <p:tavLst>
                                        <p:tav tm="0">
                                          <p:val>
                                            <p:fltVal val="0"/>
                                          </p:val>
                                        </p:tav>
                                        <p:tav tm="100000">
                                          <p:val>
                                            <p:strVal val="#ppt_w"/>
                                          </p:val>
                                        </p:tav>
                                      </p:tavLst>
                                    </p:anim>
                                    <p:anim calcmode="lin" valueType="num">
                                      <p:cBhvr>
                                        <p:cTn id="44" dur="500" fill="hold"/>
                                        <p:tgtEl>
                                          <p:spTgt spid="1031"/>
                                        </p:tgtEl>
                                        <p:attrNameLst>
                                          <p:attrName>ppt_h</p:attrName>
                                        </p:attrNameLst>
                                      </p:cBhvr>
                                      <p:tavLst>
                                        <p:tav tm="0">
                                          <p:val>
                                            <p:fltVal val="0"/>
                                          </p:val>
                                        </p:tav>
                                        <p:tav tm="100000">
                                          <p:val>
                                            <p:strVal val="#ppt_h"/>
                                          </p:val>
                                        </p:tav>
                                      </p:tavLst>
                                    </p:anim>
                                    <p:animEffect transition="in" filter="fade">
                                      <p:cBhvr>
                                        <p:cTn id="45" dur="500"/>
                                        <p:tgtEl>
                                          <p:spTgt spid="103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030"/>
                                        </p:tgtEl>
                                        <p:attrNameLst>
                                          <p:attrName>style.visibility</p:attrName>
                                        </p:attrNameLst>
                                      </p:cBhvr>
                                      <p:to>
                                        <p:strVal val="visible"/>
                                      </p:to>
                                    </p:set>
                                    <p:anim calcmode="lin" valueType="num">
                                      <p:cBhvr>
                                        <p:cTn id="57" dur="500" fill="hold"/>
                                        <p:tgtEl>
                                          <p:spTgt spid="1030"/>
                                        </p:tgtEl>
                                        <p:attrNameLst>
                                          <p:attrName>ppt_w</p:attrName>
                                        </p:attrNameLst>
                                      </p:cBhvr>
                                      <p:tavLst>
                                        <p:tav tm="0">
                                          <p:val>
                                            <p:fltVal val="0"/>
                                          </p:val>
                                        </p:tav>
                                        <p:tav tm="100000">
                                          <p:val>
                                            <p:strVal val="#ppt_w"/>
                                          </p:val>
                                        </p:tav>
                                      </p:tavLst>
                                    </p:anim>
                                    <p:anim calcmode="lin" valueType="num">
                                      <p:cBhvr>
                                        <p:cTn id="58" dur="500" fill="hold"/>
                                        <p:tgtEl>
                                          <p:spTgt spid="1030"/>
                                        </p:tgtEl>
                                        <p:attrNameLst>
                                          <p:attrName>ppt_h</p:attrName>
                                        </p:attrNameLst>
                                      </p:cBhvr>
                                      <p:tavLst>
                                        <p:tav tm="0">
                                          <p:val>
                                            <p:fltVal val="0"/>
                                          </p:val>
                                        </p:tav>
                                        <p:tav tm="100000">
                                          <p:val>
                                            <p:strVal val="#ppt_h"/>
                                          </p:val>
                                        </p:tav>
                                      </p:tavLst>
                                    </p:anim>
                                    <p:animEffect transition="in" filter="fade">
                                      <p:cBhvr>
                                        <p:cTn id="59" dur="500"/>
                                        <p:tgtEl>
                                          <p:spTgt spid="1030"/>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1029"/>
                                        </p:tgtEl>
                                        <p:attrNameLst>
                                          <p:attrName>style.visibility</p:attrName>
                                        </p:attrNameLst>
                                      </p:cBhvr>
                                      <p:to>
                                        <p:strVal val="visible"/>
                                      </p:to>
                                    </p:set>
                                    <p:anim calcmode="lin" valueType="num">
                                      <p:cBhvr>
                                        <p:cTn id="71" dur="500" fill="hold"/>
                                        <p:tgtEl>
                                          <p:spTgt spid="1029"/>
                                        </p:tgtEl>
                                        <p:attrNameLst>
                                          <p:attrName>ppt_w</p:attrName>
                                        </p:attrNameLst>
                                      </p:cBhvr>
                                      <p:tavLst>
                                        <p:tav tm="0">
                                          <p:val>
                                            <p:fltVal val="0"/>
                                          </p:val>
                                        </p:tav>
                                        <p:tav tm="100000">
                                          <p:val>
                                            <p:strVal val="#ppt_w"/>
                                          </p:val>
                                        </p:tav>
                                      </p:tavLst>
                                    </p:anim>
                                    <p:anim calcmode="lin" valueType="num">
                                      <p:cBhvr>
                                        <p:cTn id="72" dur="500" fill="hold"/>
                                        <p:tgtEl>
                                          <p:spTgt spid="1029"/>
                                        </p:tgtEl>
                                        <p:attrNameLst>
                                          <p:attrName>ppt_h</p:attrName>
                                        </p:attrNameLst>
                                      </p:cBhvr>
                                      <p:tavLst>
                                        <p:tav tm="0">
                                          <p:val>
                                            <p:fltVal val="0"/>
                                          </p:val>
                                        </p:tav>
                                        <p:tav tm="100000">
                                          <p:val>
                                            <p:strVal val="#ppt_h"/>
                                          </p:val>
                                        </p:tav>
                                      </p:tavLst>
                                    </p:anim>
                                    <p:animEffect transition="in" filter="fade">
                                      <p:cBhvr>
                                        <p:cTn id="73" dur="500"/>
                                        <p:tgtEl>
                                          <p:spTgt spid="1029"/>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500" fill="hold"/>
                                        <p:tgtEl>
                                          <p:spTgt spid="21"/>
                                        </p:tgtEl>
                                        <p:attrNameLst>
                                          <p:attrName>ppt_w</p:attrName>
                                        </p:attrNameLst>
                                      </p:cBhvr>
                                      <p:tavLst>
                                        <p:tav tm="0">
                                          <p:val>
                                            <p:fltVal val="0"/>
                                          </p:val>
                                        </p:tav>
                                        <p:tav tm="100000">
                                          <p:val>
                                            <p:strVal val="#ppt_w"/>
                                          </p:val>
                                        </p:tav>
                                      </p:tavLst>
                                    </p:anim>
                                    <p:anim calcmode="lin" valueType="num">
                                      <p:cBhvr>
                                        <p:cTn id="79" dur="500" fill="hold"/>
                                        <p:tgtEl>
                                          <p:spTgt spid="21"/>
                                        </p:tgtEl>
                                        <p:attrNameLst>
                                          <p:attrName>ppt_h</p:attrName>
                                        </p:attrNameLst>
                                      </p:cBhvr>
                                      <p:tavLst>
                                        <p:tav tm="0">
                                          <p:val>
                                            <p:fltVal val="0"/>
                                          </p:val>
                                        </p:tav>
                                        <p:tav tm="100000">
                                          <p:val>
                                            <p:strVal val="#ppt_h"/>
                                          </p:val>
                                        </p:tav>
                                      </p:tavLst>
                                    </p:anim>
                                    <p:animEffect transition="in" filter="fade">
                                      <p:cBhvr>
                                        <p:cTn id="8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animBg="1"/>
      <p:bldP spid="18" grpId="0" animBg="1"/>
      <p:bldP spid="19"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Nhà thờ Lớn Hà Nội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229" y="0"/>
            <a:ext cx="2706149" cy="3003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2" descr="Trấn Quốc Pagoda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358" y="0"/>
            <a:ext cx="3461730" cy="2867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5" descr="West Lake (Hanoi)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469" y="3666498"/>
            <a:ext cx="3001667" cy="25909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8" descr="Hanoi Opera House | Lune Produ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9674" y="3571708"/>
            <a:ext cx="2843686" cy="26857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7385" y="1701055"/>
            <a:ext cx="4205080" cy="4188590"/>
          </a:xfrm>
          <a:prstGeom prst="rect">
            <a:avLst/>
          </a:prstGeom>
        </p:spPr>
      </p:pic>
      <p:sp>
        <p:nvSpPr>
          <p:cNvPr id="9" name="TextBox 8"/>
          <p:cNvSpPr txBox="1"/>
          <p:nvPr/>
        </p:nvSpPr>
        <p:spPr>
          <a:xfrm>
            <a:off x="4826381" y="2143407"/>
            <a:ext cx="1420009" cy="1077218"/>
          </a:xfrm>
          <a:prstGeom prst="rect">
            <a:avLst/>
          </a:prstGeom>
          <a:noFill/>
        </p:spPr>
        <p:txBody>
          <a:bodyPr wrap="square" rtlCol="0">
            <a:spAutoFit/>
          </a:bodyPr>
          <a:lstStyle/>
          <a:p>
            <a:r>
              <a:rPr lang="en-GB" sz="3200" b="1" dirty="0">
                <a:solidFill>
                  <a:schemeClr val="accent6">
                    <a:lumMod val="50000"/>
                  </a:schemeClr>
                </a:solidFill>
                <a:latin typeface="Times New Roman" panose="02020603050405020304" pitchFamily="18" charset="0"/>
                <a:cs typeface="Times New Roman" panose="02020603050405020304" pitchFamily="18" charset="0"/>
              </a:rPr>
              <a:t>Where is this?</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04745" y="3079131"/>
            <a:ext cx="3140540" cy="5232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pPr lvl="0" algn="just">
              <a:spcBef>
                <a:spcPts val="600"/>
              </a:spcBef>
              <a:spcAft>
                <a:spcPts val="600"/>
              </a:spcAft>
            </a:pPr>
            <a:r>
              <a:rPr lang="en-US" sz="2800" b="1" dirty="0">
                <a:latin typeface="Times New Roman" panose="02020603050405020304" pitchFamily="18" charset="0"/>
                <a:ea typeface="MS Mincho"/>
              </a:rPr>
              <a:t>Ha </a:t>
            </a:r>
            <a:r>
              <a:rPr lang="en-US" sz="2800" b="1" dirty="0" err="1">
                <a:latin typeface="Times New Roman" panose="02020603050405020304" pitchFamily="18" charset="0"/>
                <a:ea typeface="MS Mincho"/>
              </a:rPr>
              <a:t>Noi</a:t>
            </a:r>
            <a:r>
              <a:rPr lang="en-US" sz="2800" b="1" dirty="0">
                <a:latin typeface="Times New Roman" panose="02020603050405020304" pitchFamily="18" charset="0"/>
                <a:ea typeface="MS Mincho"/>
              </a:rPr>
              <a:t> Big Church</a:t>
            </a:r>
            <a:endParaRPr lang="en-US" sz="2800" b="1" dirty="0">
              <a:effectLst/>
              <a:latin typeface="Times New Roman" panose="02020603050405020304" pitchFamily="18" charset="0"/>
              <a:ea typeface="MS Mincho"/>
            </a:endParaRPr>
          </a:p>
        </p:txBody>
      </p:sp>
      <p:sp>
        <p:nvSpPr>
          <p:cNvPr id="12" name="Rectangle 11"/>
          <p:cNvSpPr/>
          <p:nvPr/>
        </p:nvSpPr>
        <p:spPr>
          <a:xfrm>
            <a:off x="8556045" y="2953827"/>
            <a:ext cx="3070649" cy="5232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pPr lvl="0" algn="just">
              <a:spcBef>
                <a:spcPts val="600"/>
              </a:spcBef>
              <a:spcAft>
                <a:spcPts val="600"/>
              </a:spcAft>
            </a:pPr>
            <a:r>
              <a:rPr lang="en-US" sz="2800" b="1" dirty="0">
                <a:latin typeface="Times New Roman" panose="02020603050405020304" pitchFamily="18" charset="0"/>
                <a:ea typeface="MS Mincho"/>
              </a:rPr>
              <a:t>Tran </a:t>
            </a:r>
            <a:r>
              <a:rPr lang="en-US" sz="2800" b="1" dirty="0" err="1">
                <a:latin typeface="Times New Roman" panose="02020603050405020304" pitchFamily="18" charset="0"/>
                <a:ea typeface="MS Mincho"/>
              </a:rPr>
              <a:t>Quoc</a:t>
            </a:r>
            <a:r>
              <a:rPr lang="en-US" sz="2800" b="1" dirty="0">
                <a:latin typeface="Times New Roman" panose="02020603050405020304" pitchFamily="18" charset="0"/>
                <a:ea typeface="MS Mincho"/>
              </a:rPr>
              <a:t> Pagoda</a:t>
            </a:r>
            <a:endParaRPr lang="en-US" sz="2800" b="1" dirty="0">
              <a:effectLst/>
              <a:latin typeface="Times New Roman" panose="02020603050405020304" pitchFamily="18" charset="0"/>
              <a:ea typeface="MS Mincho"/>
            </a:endParaRPr>
          </a:p>
        </p:txBody>
      </p:sp>
      <p:sp>
        <p:nvSpPr>
          <p:cNvPr id="13" name="Rectangle 12"/>
          <p:cNvSpPr/>
          <p:nvPr/>
        </p:nvSpPr>
        <p:spPr>
          <a:xfrm>
            <a:off x="1048286" y="6295878"/>
            <a:ext cx="1809534" cy="5232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pPr lvl="0" algn="just">
              <a:spcBef>
                <a:spcPts val="600"/>
              </a:spcBef>
              <a:spcAft>
                <a:spcPts val="600"/>
              </a:spcAft>
            </a:pPr>
            <a:r>
              <a:rPr lang="en-US" sz="2800" b="1" dirty="0">
                <a:latin typeface="Times New Roman" panose="02020603050405020304" pitchFamily="18" charset="0"/>
                <a:ea typeface="MS Mincho"/>
              </a:rPr>
              <a:t>West Lake</a:t>
            </a:r>
            <a:endParaRPr lang="en-US" sz="2800" b="1" dirty="0">
              <a:effectLst/>
              <a:latin typeface="Times New Roman" panose="02020603050405020304" pitchFamily="18" charset="0"/>
              <a:ea typeface="MS Mincho"/>
            </a:endParaRPr>
          </a:p>
        </p:txBody>
      </p:sp>
      <p:sp>
        <p:nvSpPr>
          <p:cNvPr id="14" name="Rectangle 13"/>
          <p:cNvSpPr/>
          <p:nvPr/>
        </p:nvSpPr>
        <p:spPr>
          <a:xfrm>
            <a:off x="8529155" y="6298974"/>
            <a:ext cx="3384260" cy="5232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pPr lvl="0" algn="just">
              <a:spcBef>
                <a:spcPts val="600"/>
              </a:spcBef>
              <a:spcAft>
                <a:spcPts val="600"/>
              </a:spcAft>
            </a:pPr>
            <a:r>
              <a:rPr lang="en-US" sz="2800" b="1" dirty="0">
                <a:latin typeface="Times New Roman" panose="02020603050405020304" pitchFamily="18" charset="0"/>
                <a:ea typeface="MS Mincho"/>
              </a:rPr>
              <a:t>Ha </a:t>
            </a:r>
            <a:r>
              <a:rPr lang="en-US" sz="2800" b="1" dirty="0" err="1">
                <a:latin typeface="Times New Roman" panose="02020603050405020304" pitchFamily="18" charset="0"/>
                <a:ea typeface="MS Mincho"/>
              </a:rPr>
              <a:t>Noi</a:t>
            </a:r>
            <a:r>
              <a:rPr lang="en-US" sz="2800" b="1" dirty="0">
                <a:latin typeface="Times New Roman" panose="02020603050405020304" pitchFamily="18" charset="0"/>
                <a:ea typeface="MS Mincho"/>
              </a:rPr>
              <a:t> Opera House</a:t>
            </a:r>
            <a:endParaRPr lang="en-US" sz="2800" b="1" dirty="0">
              <a:effectLst/>
              <a:latin typeface="Times New Roman" panose="02020603050405020304" pitchFamily="18" charset="0"/>
              <a:ea typeface="MS Mincho"/>
            </a:endParaRPr>
          </a:p>
        </p:txBody>
      </p:sp>
    </p:spTree>
    <p:extLst>
      <p:ext uri="{BB962C8B-B14F-4D97-AF65-F5344CB8AC3E}">
        <p14:creationId xmlns:p14="http://schemas.microsoft.com/office/powerpoint/2010/main" val="23449172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72649"/>
            <a:ext cx="6476782" cy="1938992"/>
          </a:xfrm>
          <a:prstGeom prst="rect">
            <a:avLst/>
          </a:prstGeom>
        </p:spPr>
        <p:txBody>
          <a:bodyPr wrap="square">
            <a:spAutoFit/>
          </a:bodyPr>
          <a:lstStyle/>
          <a:p>
            <a:r>
              <a:rPr lang="en-US" sz="4000" b="1" dirty="0">
                <a:solidFill>
                  <a:schemeClr val="accent2">
                    <a:lumMod val="75000"/>
                  </a:schemeClr>
                </a:solidFill>
                <a:latin typeface="Times New Roman" panose="02020603050405020304" pitchFamily="18" charset="0"/>
                <a:ea typeface="Times New Roman" panose="02020603050405020304" pitchFamily="18" charset="0"/>
              </a:rPr>
              <a:t>What places are popular with tourists in your town or city? </a:t>
            </a:r>
            <a:endParaRPr lang="en-US" sz="4000" dirty="0">
              <a:solidFill>
                <a:schemeClr val="accent2">
                  <a:lumMod val="75000"/>
                </a:schemeClr>
              </a:solidFill>
            </a:endParaRPr>
          </a:p>
        </p:txBody>
      </p:sp>
      <p:sp>
        <p:nvSpPr>
          <p:cNvPr id="6" name="Rectangle 5"/>
          <p:cNvSpPr/>
          <p:nvPr/>
        </p:nvSpPr>
        <p:spPr>
          <a:xfrm>
            <a:off x="6080110" y="3825996"/>
            <a:ext cx="6111890" cy="1323439"/>
          </a:xfrm>
          <a:prstGeom prst="rect">
            <a:avLst/>
          </a:prstGeom>
        </p:spPr>
        <p:txBody>
          <a:bodyPr wrap="square">
            <a:spAutoFit/>
          </a:bodyPr>
          <a:lstStyle/>
          <a:p>
            <a:pPr>
              <a:spcBef>
                <a:spcPts val="600"/>
              </a:spcBef>
              <a:spcAft>
                <a:spcPts val="600"/>
              </a:spcAft>
            </a:pPr>
            <a:r>
              <a:rPr lang="en-US" sz="4000" b="1" dirty="0">
                <a:solidFill>
                  <a:schemeClr val="accent2">
                    <a:lumMod val="75000"/>
                  </a:schemeClr>
                </a:solidFill>
                <a:latin typeface="Times New Roman" panose="02020603050405020304" pitchFamily="18" charset="0"/>
                <a:ea typeface="Times New Roman" panose="02020603050405020304" pitchFamily="18" charset="0"/>
              </a:rPr>
              <a:t>Are there any interesting museums? </a:t>
            </a:r>
            <a:endParaRPr lang="en-US" sz="40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85" y="3473103"/>
            <a:ext cx="4148131" cy="2754702"/>
          </a:xfrm>
          <a:prstGeom prst="rect">
            <a:avLst/>
          </a:prstGeom>
        </p:spPr>
      </p:pic>
      <p:pic>
        <p:nvPicPr>
          <p:cNvPr id="12" name="Picture 11"/>
          <p:cNvPicPr>
            <a:picLocks noChangeAspect="1"/>
          </p:cNvPicPr>
          <p:nvPr/>
        </p:nvPicPr>
        <p:blipFill>
          <a:blip r:embed="rId3"/>
          <a:stretch>
            <a:fillRect/>
          </a:stretch>
        </p:blipFill>
        <p:spPr>
          <a:xfrm>
            <a:off x="7050607" y="996778"/>
            <a:ext cx="4009382" cy="2751438"/>
          </a:xfrm>
          <a:prstGeom prst="rect">
            <a:avLst/>
          </a:prstGeom>
        </p:spPr>
      </p:pic>
      <p:sp>
        <p:nvSpPr>
          <p:cNvPr id="11" name="TextBox 10"/>
          <p:cNvSpPr txBox="1"/>
          <p:nvPr/>
        </p:nvSpPr>
        <p:spPr>
          <a:xfrm>
            <a:off x="0" y="0"/>
            <a:ext cx="12192000" cy="707886"/>
          </a:xfrm>
          <a:prstGeom prst="rect">
            <a:avLst/>
          </a:prstGeom>
          <a:solidFill>
            <a:schemeClr val="accent3">
              <a:lumMod val="20000"/>
              <a:lumOff val="80000"/>
            </a:schemeClr>
          </a:solidFill>
        </p:spPr>
        <p:txBody>
          <a:bodyPr wrap="square" rtlCol="0">
            <a:spAutoFit/>
          </a:bodyPr>
          <a:lstStyle/>
          <a:p>
            <a:pPr algn="ctr"/>
            <a:r>
              <a:rPr lang="en-US" sz="4000" dirty="0">
                <a:solidFill>
                  <a:schemeClr val="accent1">
                    <a:lumMod val="50000"/>
                  </a:schemeClr>
                </a:solidFill>
                <a:latin typeface="Impact" pitchFamily="34" charset="0"/>
              </a:rPr>
              <a:t>ANSWER THE QUESTIONS</a:t>
            </a:r>
          </a:p>
        </p:txBody>
      </p:sp>
    </p:spTree>
    <p:extLst>
      <p:ext uri="{BB962C8B-B14F-4D97-AF65-F5344CB8AC3E}">
        <p14:creationId xmlns:p14="http://schemas.microsoft.com/office/powerpoint/2010/main" val="2195919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71247" y="5268998"/>
            <a:ext cx="6920753" cy="1200329"/>
          </a:xfrm>
          <a:prstGeom prst="rect">
            <a:avLst/>
          </a:prstGeom>
        </p:spPr>
        <p:txBody>
          <a:bodyPr wrap="square">
            <a:spAutoFit/>
          </a:bodyPr>
          <a:lstStyle/>
          <a:p>
            <a:pPr algn="just">
              <a:spcBef>
                <a:spcPts val="600"/>
              </a:spcBef>
              <a:spcAft>
                <a:spcPts val="600"/>
              </a:spcAft>
            </a:pPr>
            <a:r>
              <a:rPr lang="en-US" sz="3600" b="1" dirty="0">
                <a:solidFill>
                  <a:srgbClr val="00B0F0"/>
                </a:solidFill>
                <a:latin typeface="Times New Roman" panose="02020603050405020304" pitchFamily="18" charset="0"/>
                <a:ea typeface="Times New Roman" panose="02020603050405020304" pitchFamily="18" charset="0"/>
              </a:rPr>
              <a:t>Are there any other towns or cities you could visit in your area?</a:t>
            </a:r>
            <a:endParaRPr lang="en-US" sz="3600" dirty="0">
              <a:solidFill>
                <a:srgbClr val="00B0F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0" y="1406907"/>
            <a:ext cx="5981125" cy="646331"/>
          </a:xfrm>
          <a:prstGeom prst="rect">
            <a:avLst/>
          </a:prstGeom>
        </p:spPr>
        <p:txBody>
          <a:bodyPr wrap="none">
            <a:spAutoFit/>
          </a:bodyPr>
          <a:lstStyle/>
          <a:p>
            <a:pPr algn="just">
              <a:spcBef>
                <a:spcPts val="600"/>
              </a:spcBef>
              <a:spcAft>
                <a:spcPts val="600"/>
              </a:spcAft>
            </a:pPr>
            <a:r>
              <a:rPr lang="en-US" sz="3600" b="1" dirty="0">
                <a:solidFill>
                  <a:srgbClr val="00B0F0"/>
                </a:solidFill>
                <a:latin typeface="Times New Roman" panose="02020603050405020304" pitchFamily="18" charset="0"/>
                <a:ea typeface="Times New Roman" panose="02020603050405020304" pitchFamily="18" charset="0"/>
              </a:rPr>
              <a:t>What fun things can you do? </a:t>
            </a:r>
            <a:endParaRPr lang="en-US" sz="3600" dirty="0">
              <a:solidFill>
                <a:srgbClr val="00B0F0"/>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881" y="2098981"/>
            <a:ext cx="3506156" cy="32110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90" y="2525917"/>
            <a:ext cx="5950082" cy="2596217"/>
          </a:xfrm>
          <a:prstGeom prst="rect">
            <a:avLst/>
          </a:prstGeom>
        </p:spPr>
      </p:pic>
      <p:sp>
        <p:nvSpPr>
          <p:cNvPr id="8" name="TextBox 7"/>
          <p:cNvSpPr txBox="1"/>
          <p:nvPr/>
        </p:nvSpPr>
        <p:spPr>
          <a:xfrm>
            <a:off x="0" y="0"/>
            <a:ext cx="12192000" cy="707886"/>
          </a:xfrm>
          <a:prstGeom prst="rect">
            <a:avLst/>
          </a:prstGeom>
          <a:solidFill>
            <a:schemeClr val="bg2"/>
          </a:solidFill>
        </p:spPr>
        <p:txBody>
          <a:bodyPr wrap="square" rtlCol="0">
            <a:spAutoFit/>
          </a:bodyPr>
          <a:lstStyle/>
          <a:p>
            <a:pPr algn="ctr"/>
            <a:r>
              <a:rPr lang="en-US" sz="4000" dirty="0">
                <a:solidFill>
                  <a:schemeClr val="accent1">
                    <a:lumMod val="50000"/>
                  </a:schemeClr>
                </a:solidFill>
                <a:latin typeface="Impact" pitchFamily="34" charset="0"/>
              </a:rPr>
              <a:t>ANSWER THE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14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200" b="1" dirty="0">
                <a:latin typeface="Times New Roman" panose="02020603050405020304" pitchFamily="18" charset="0"/>
                <a:cs typeface="Times New Roman" panose="02020603050405020304" pitchFamily="18" charset="0"/>
              </a:rPr>
              <a:t>EXERCISE 1:</a:t>
            </a:r>
            <a:r>
              <a:rPr lang="en-US" sz="3200" b="1" dirty="0">
                <a:latin typeface="Times New Roman" panose="02020603050405020304" pitchFamily="18" charset="0"/>
                <a:cs typeface="Times New Roman" panose="02020603050405020304" pitchFamily="18" charset="0"/>
              </a:rPr>
              <a:t> Read the postcard. Where is Adele from? Where is she now? What is she doing?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5178"/>
            <a:ext cx="6959588" cy="4720277"/>
          </a:xfrm>
          <a:prstGeom prst="rect">
            <a:avLst/>
          </a:prstGeom>
        </p:spPr>
      </p:pic>
      <p:sp>
        <p:nvSpPr>
          <p:cNvPr id="5" name="Rectangle 4"/>
          <p:cNvSpPr/>
          <p:nvPr/>
        </p:nvSpPr>
        <p:spPr>
          <a:xfrm>
            <a:off x="7389705" y="1658276"/>
            <a:ext cx="4495077"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1. Where is Adele from? </a:t>
            </a:r>
            <a:endParaRPr lang="en-US" sz="3200" b="1" dirty="0">
              <a:solidFill>
                <a:srgbClr val="FF0000"/>
              </a:solidFill>
            </a:endParaRPr>
          </a:p>
        </p:txBody>
      </p:sp>
      <p:sp>
        <p:nvSpPr>
          <p:cNvPr id="6" name="Rectangle 5"/>
          <p:cNvSpPr/>
          <p:nvPr/>
        </p:nvSpPr>
        <p:spPr>
          <a:xfrm>
            <a:off x="7389705" y="3066763"/>
            <a:ext cx="3853491"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2. Where is she now?</a:t>
            </a:r>
            <a:endParaRPr lang="en-US" sz="3200" b="1" dirty="0">
              <a:solidFill>
                <a:srgbClr val="FF0000"/>
              </a:solidFill>
            </a:endParaRPr>
          </a:p>
        </p:txBody>
      </p:sp>
      <p:sp>
        <p:nvSpPr>
          <p:cNvPr id="7" name="Rectangle 6"/>
          <p:cNvSpPr/>
          <p:nvPr/>
        </p:nvSpPr>
        <p:spPr>
          <a:xfrm>
            <a:off x="7389705" y="4498128"/>
            <a:ext cx="4006803"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3. What is she doing? </a:t>
            </a:r>
          </a:p>
        </p:txBody>
      </p:sp>
      <p:sp>
        <p:nvSpPr>
          <p:cNvPr id="9" name="Rectangle 8"/>
          <p:cNvSpPr/>
          <p:nvPr/>
        </p:nvSpPr>
        <p:spPr>
          <a:xfrm>
            <a:off x="6959588" y="2085151"/>
            <a:ext cx="4748694" cy="717761"/>
          </a:xfrm>
          <a:prstGeom prst="rect">
            <a:avLst/>
          </a:prstGeom>
        </p:spPr>
        <p:txBody>
          <a:bodyPr wrap="square">
            <a:spAutoFit/>
          </a:bodyPr>
          <a:lstStyle/>
          <a:p>
            <a:pPr indent="3175">
              <a:lnSpc>
                <a:spcPct val="127000"/>
              </a:lnSpc>
              <a:spcAft>
                <a:spcPts val="0"/>
              </a:spcAft>
            </a:pPr>
            <a:r>
              <a:rPr lang="en-US" sz="3200" b="1" dirty="0">
                <a:solidFill>
                  <a:schemeClr val="accent5">
                    <a:lumMod val="75000"/>
                  </a:schemeClr>
                </a:solidFill>
                <a:latin typeface="Times New Roman" panose="02020603050405020304" pitchFamily="18" charset="0"/>
                <a:ea typeface="Arial" panose="020B0604020202020204" pitchFamily="34" charset="0"/>
                <a:sym typeface="Wingdings" panose="05000000000000000000" pitchFamily="2" charset="2"/>
              </a:rPr>
              <a:t> </a:t>
            </a:r>
            <a:r>
              <a:rPr lang="en-US" sz="3200" b="1" dirty="0">
                <a:solidFill>
                  <a:schemeClr val="accent5">
                    <a:lumMod val="75000"/>
                  </a:schemeClr>
                </a:solidFill>
                <a:latin typeface="Times New Roman" panose="02020603050405020304" pitchFamily="18" charset="0"/>
                <a:ea typeface="Arial" panose="020B0604020202020204" pitchFamily="34" charset="0"/>
              </a:rPr>
              <a:t>Adele is from the UK.</a:t>
            </a:r>
            <a:endParaRPr lang="en-US" sz="3200" b="1" dirty="0">
              <a:solidFill>
                <a:schemeClr val="accent5">
                  <a:lumMod val="75000"/>
                </a:schemeClr>
              </a:solidFill>
              <a:effectLst/>
              <a:latin typeface="Arial" panose="020B0604020202020204" pitchFamily="34" charset="0"/>
              <a:ea typeface="Arial" panose="020B0604020202020204" pitchFamily="34" charset="0"/>
            </a:endParaRPr>
          </a:p>
        </p:txBody>
      </p:sp>
      <p:sp>
        <p:nvSpPr>
          <p:cNvPr id="10" name="Rectangle 9"/>
          <p:cNvSpPr/>
          <p:nvPr/>
        </p:nvSpPr>
        <p:spPr>
          <a:xfrm>
            <a:off x="6959588" y="3588673"/>
            <a:ext cx="4836147" cy="717761"/>
          </a:xfrm>
          <a:prstGeom prst="rect">
            <a:avLst/>
          </a:prstGeom>
        </p:spPr>
        <p:txBody>
          <a:bodyPr wrap="square">
            <a:spAutoFit/>
          </a:bodyPr>
          <a:lstStyle/>
          <a:p>
            <a:pPr indent="3175">
              <a:lnSpc>
                <a:spcPct val="127000"/>
              </a:lnSpc>
              <a:spcAft>
                <a:spcPts val="0"/>
              </a:spcAft>
            </a:pPr>
            <a:r>
              <a:rPr lang="en-US" sz="3200" b="1" dirty="0">
                <a:solidFill>
                  <a:schemeClr val="accent5">
                    <a:lumMod val="75000"/>
                  </a:schemeClr>
                </a:solidFill>
                <a:latin typeface="Times New Roman" panose="02020603050405020304" pitchFamily="18" charset="0"/>
                <a:ea typeface="Arial" panose="020B0604020202020204" pitchFamily="34" charset="0"/>
                <a:sym typeface="Wingdings" panose="05000000000000000000" pitchFamily="2" charset="2"/>
              </a:rPr>
              <a:t> </a:t>
            </a:r>
            <a:r>
              <a:rPr lang="en-US" sz="3200" b="1" dirty="0">
                <a:solidFill>
                  <a:schemeClr val="accent5">
                    <a:lumMod val="75000"/>
                  </a:schemeClr>
                </a:solidFill>
                <a:latin typeface="Times New Roman" panose="02020603050405020304" pitchFamily="18" charset="0"/>
                <a:ea typeface="Arial" panose="020B0604020202020204" pitchFamily="34" charset="0"/>
              </a:rPr>
              <a:t>She is in </a:t>
            </a:r>
            <a:r>
              <a:rPr lang="vi-VN" sz="3200" b="1" dirty="0">
                <a:solidFill>
                  <a:schemeClr val="accent5">
                    <a:lumMod val="75000"/>
                  </a:schemeClr>
                </a:solidFill>
                <a:latin typeface="Times New Roman" panose="02020603050405020304" pitchFamily="18" charset="0"/>
                <a:ea typeface="Arial" panose="020B0604020202020204" pitchFamily="34" charset="0"/>
              </a:rPr>
              <a:t>Hà Nội </a:t>
            </a:r>
            <a:r>
              <a:rPr lang="en-US" sz="3200" b="1" dirty="0">
                <a:solidFill>
                  <a:schemeClr val="accent5">
                    <a:lumMod val="75000"/>
                  </a:schemeClr>
                </a:solidFill>
                <a:latin typeface="Times New Roman" panose="02020603050405020304" pitchFamily="18" charset="0"/>
                <a:ea typeface="Arial" panose="020B0604020202020204" pitchFamily="34" charset="0"/>
              </a:rPr>
              <a:t>now.</a:t>
            </a:r>
            <a:endParaRPr lang="en-US" sz="3200" b="1" dirty="0">
              <a:solidFill>
                <a:schemeClr val="accent5">
                  <a:lumMod val="75000"/>
                </a:schemeClr>
              </a:solidFill>
              <a:effectLst/>
              <a:latin typeface="Arial" panose="020B0604020202020204" pitchFamily="34" charset="0"/>
              <a:ea typeface="Arial" panose="020B0604020202020204" pitchFamily="34" charset="0"/>
            </a:endParaRPr>
          </a:p>
        </p:txBody>
      </p:sp>
      <p:sp>
        <p:nvSpPr>
          <p:cNvPr id="11" name="Rectangle 10"/>
          <p:cNvSpPr/>
          <p:nvPr/>
        </p:nvSpPr>
        <p:spPr>
          <a:xfrm>
            <a:off x="6959588" y="5021348"/>
            <a:ext cx="5411706" cy="1343188"/>
          </a:xfrm>
          <a:prstGeom prst="rect">
            <a:avLst/>
          </a:prstGeom>
        </p:spPr>
        <p:txBody>
          <a:bodyPr wrap="square">
            <a:spAutoFit/>
          </a:bodyPr>
          <a:lstStyle/>
          <a:p>
            <a:pPr indent="3175">
              <a:lnSpc>
                <a:spcPct val="127000"/>
              </a:lnSpc>
              <a:spcAft>
                <a:spcPts val="0"/>
              </a:spcAft>
            </a:pPr>
            <a:r>
              <a:rPr lang="en-US" sz="3200" b="1" dirty="0">
                <a:solidFill>
                  <a:schemeClr val="accent5">
                    <a:lumMod val="75000"/>
                  </a:schemeClr>
                </a:solidFill>
                <a:latin typeface="Times New Roman" panose="02020603050405020304" pitchFamily="18" charset="0"/>
                <a:ea typeface="Arial" panose="020B0604020202020204" pitchFamily="34" charset="0"/>
                <a:sym typeface="Wingdings" panose="05000000000000000000" pitchFamily="2" charset="2"/>
              </a:rPr>
              <a:t> </a:t>
            </a:r>
            <a:r>
              <a:rPr lang="en-US" sz="3200" b="1" dirty="0">
                <a:solidFill>
                  <a:schemeClr val="accent5">
                    <a:lumMod val="75000"/>
                  </a:schemeClr>
                </a:solidFill>
                <a:latin typeface="Times New Roman" panose="02020603050405020304" pitchFamily="18" charset="0"/>
                <a:ea typeface="Arial" panose="020B0604020202020204" pitchFamily="34" charset="0"/>
              </a:rPr>
              <a:t>She is visiting </a:t>
            </a:r>
            <a:r>
              <a:rPr lang="vi-VN" sz="3200" b="1" dirty="0">
                <a:solidFill>
                  <a:schemeClr val="accent5">
                    <a:lumMod val="75000"/>
                  </a:schemeClr>
                </a:solidFill>
                <a:latin typeface="Times New Roman" panose="02020603050405020304" pitchFamily="18" charset="0"/>
                <a:ea typeface="Arial" panose="020B0604020202020204" pitchFamily="34" charset="0"/>
              </a:rPr>
              <a:t>Hoàn Kiếm </a:t>
            </a:r>
            <a:r>
              <a:rPr lang="en-US" sz="3200" b="1" dirty="0">
                <a:solidFill>
                  <a:schemeClr val="accent5">
                    <a:lumMod val="75000"/>
                  </a:schemeClr>
                </a:solidFill>
                <a:latin typeface="Times New Roman" panose="02020603050405020304" pitchFamily="18" charset="0"/>
                <a:ea typeface="Arial" panose="020B0604020202020204" pitchFamily="34" charset="0"/>
              </a:rPr>
              <a:t>Lake.</a:t>
            </a:r>
            <a:endParaRPr lang="en-US" sz="3200" b="1" dirty="0">
              <a:solidFill>
                <a:schemeClr val="accent5">
                  <a:lumMod val="75000"/>
                </a:schemeClr>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468841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14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200" b="1" dirty="0">
                <a:latin typeface="Times New Roman" panose="02020603050405020304" pitchFamily="18" charset="0"/>
                <a:cs typeface="Times New Roman" panose="02020603050405020304" pitchFamily="18" charset="0"/>
              </a:rPr>
              <a:t>EXERCISE 2: </a:t>
            </a:r>
            <a:r>
              <a:rPr lang="en-US" sz="3200" b="1" dirty="0">
                <a:latin typeface="Times New Roman" panose="02020603050405020304" pitchFamily="18" charset="0"/>
                <a:cs typeface="Times New Roman" panose="02020603050405020304" pitchFamily="18" charset="0"/>
              </a:rPr>
              <a:t>Complete the Key Phrases. Then look at the postcard and check your answers.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63" y="1089733"/>
            <a:ext cx="11144816" cy="5483189"/>
          </a:xfrm>
          <a:prstGeom prst="rect">
            <a:avLst/>
          </a:prstGeom>
        </p:spPr>
      </p:pic>
      <p:sp>
        <p:nvSpPr>
          <p:cNvPr id="8" name="Rectangle 7"/>
          <p:cNvSpPr/>
          <p:nvPr/>
        </p:nvSpPr>
        <p:spPr>
          <a:xfrm>
            <a:off x="4025705" y="2783373"/>
            <a:ext cx="3144964" cy="717761"/>
          </a:xfrm>
          <a:prstGeom prst="rect">
            <a:avLst/>
          </a:prstGeom>
        </p:spPr>
        <p:txBody>
          <a:bodyPr wrap="none">
            <a:spAutoFit/>
          </a:bodyPr>
          <a:lstStyle/>
          <a:p>
            <a:pPr>
              <a:lnSpc>
                <a:spcPct val="127000"/>
              </a:lnSpc>
              <a:spcAft>
                <a:spcPts val="0"/>
              </a:spcAft>
            </a:pPr>
            <a:r>
              <a:rPr lang="en-US" sz="3200" b="1" dirty="0">
                <a:solidFill>
                  <a:schemeClr val="accent5">
                    <a:lumMod val="75000"/>
                  </a:schemeClr>
                </a:solidFill>
                <a:latin typeface="Times New Roman" panose="02020603050405020304" pitchFamily="18" charset="0"/>
                <a:ea typeface="Arial" panose="020B0604020202020204" pitchFamily="34" charset="0"/>
              </a:rPr>
              <a:t>a great time here</a:t>
            </a:r>
            <a:endParaRPr lang="en-US" sz="3200" b="1" dirty="0">
              <a:solidFill>
                <a:schemeClr val="accent5">
                  <a:lumMod val="75000"/>
                </a:schemeClr>
              </a:solidFill>
              <a:effectLst/>
              <a:latin typeface="Arial" panose="020B0604020202020204" pitchFamily="34" charset="0"/>
              <a:ea typeface="Arial" panose="020B0604020202020204" pitchFamily="34" charset="0"/>
            </a:endParaRPr>
          </a:p>
        </p:txBody>
      </p:sp>
      <p:sp>
        <p:nvSpPr>
          <p:cNvPr id="9" name="Rectangle 8"/>
          <p:cNvSpPr/>
          <p:nvPr/>
        </p:nvSpPr>
        <p:spPr>
          <a:xfrm>
            <a:off x="2185602" y="3522777"/>
            <a:ext cx="4572085" cy="717761"/>
          </a:xfrm>
          <a:prstGeom prst="rect">
            <a:avLst/>
          </a:prstGeom>
        </p:spPr>
        <p:txBody>
          <a:bodyPr wrap="none">
            <a:spAutoFit/>
          </a:bodyPr>
          <a:lstStyle/>
          <a:p>
            <a:pPr>
              <a:lnSpc>
                <a:spcPct val="127000"/>
              </a:lnSpc>
              <a:spcAft>
                <a:spcPts val="0"/>
              </a:spcAft>
            </a:pPr>
            <a:r>
              <a:rPr lang="en-US" sz="3200" b="1" dirty="0">
                <a:solidFill>
                  <a:schemeClr val="accent5">
                    <a:lumMod val="75000"/>
                  </a:schemeClr>
                </a:solidFill>
                <a:latin typeface="Times New Roman" panose="02020603050405020304" pitchFamily="18" charset="0"/>
                <a:ea typeface="Arial" panose="020B0604020202020204" pitchFamily="34" charset="0"/>
              </a:rPr>
              <a:t>visiting </a:t>
            </a:r>
            <a:r>
              <a:rPr lang="vi-VN" sz="3200" b="1" dirty="0">
                <a:solidFill>
                  <a:schemeClr val="accent5">
                    <a:lumMod val="75000"/>
                  </a:schemeClr>
                </a:solidFill>
                <a:latin typeface="Times New Roman" panose="02020603050405020304" pitchFamily="18" charset="0"/>
                <a:ea typeface="Arial" panose="020B0604020202020204" pitchFamily="34" charset="0"/>
              </a:rPr>
              <a:t>Hoàn Kiếm </a:t>
            </a:r>
            <a:r>
              <a:rPr lang="en-US" sz="3200" b="1" dirty="0">
                <a:solidFill>
                  <a:schemeClr val="accent5">
                    <a:lumMod val="75000"/>
                  </a:schemeClr>
                </a:solidFill>
                <a:latin typeface="Times New Roman" panose="02020603050405020304" pitchFamily="18" charset="0"/>
                <a:ea typeface="Arial" panose="020B0604020202020204" pitchFamily="34" charset="0"/>
              </a:rPr>
              <a:t>Lake</a:t>
            </a:r>
            <a:endParaRPr lang="en-US" sz="3200" b="1" dirty="0">
              <a:solidFill>
                <a:schemeClr val="accent5">
                  <a:lumMod val="75000"/>
                </a:schemeClr>
              </a:solidFill>
              <a:effectLst/>
              <a:latin typeface="Arial" panose="020B0604020202020204" pitchFamily="34" charset="0"/>
              <a:ea typeface="Arial" panose="020B0604020202020204" pitchFamily="34" charset="0"/>
            </a:endParaRPr>
          </a:p>
        </p:txBody>
      </p:sp>
      <p:sp>
        <p:nvSpPr>
          <p:cNvPr id="10" name="Rectangle 9"/>
          <p:cNvSpPr/>
          <p:nvPr/>
        </p:nvSpPr>
        <p:spPr>
          <a:xfrm>
            <a:off x="3826528" y="4191343"/>
            <a:ext cx="7881388" cy="621709"/>
          </a:xfrm>
          <a:prstGeom prst="rect">
            <a:avLst/>
          </a:prstGeom>
        </p:spPr>
        <p:txBody>
          <a:bodyPr wrap="none">
            <a:spAutoFit/>
          </a:bodyPr>
          <a:lstStyle/>
          <a:p>
            <a:pPr>
              <a:lnSpc>
                <a:spcPct val="127000"/>
              </a:lnSpc>
              <a:spcAft>
                <a:spcPts val="0"/>
              </a:spcAft>
            </a:pPr>
            <a:r>
              <a:rPr lang="en-US" sz="3000" b="1" dirty="0">
                <a:solidFill>
                  <a:schemeClr val="accent5">
                    <a:lumMod val="75000"/>
                  </a:schemeClr>
                </a:solidFill>
                <a:latin typeface="Times New Roman" panose="02020603050405020304" pitchFamily="18" charset="0"/>
                <a:ea typeface="Arial" panose="020B0604020202020204" pitchFamily="34" charset="0"/>
              </a:rPr>
              <a:t>to West Lake to go boating and enjoy </a:t>
            </a:r>
            <a:r>
              <a:rPr lang="vi-VN" sz="3000" b="1" i="1" dirty="0">
                <a:solidFill>
                  <a:schemeClr val="accent5">
                    <a:lumMod val="75000"/>
                  </a:schemeClr>
                </a:solidFill>
                <a:latin typeface="Times New Roman" panose="02020603050405020304" pitchFamily="18" charset="0"/>
                <a:ea typeface="Arial" panose="020B0604020202020204" pitchFamily="34" charset="0"/>
              </a:rPr>
              <a:t>bánh tôm</a:t>
            </a:r>
            <a:endParaRPr lang="en-US" sz="3000" b="1" dirty="0">
              <a:solidFill>
                <a:schemeClr val="accent5">
                  <a:lumMod val="75000"/>
                </a:schemeClr>
              </a:solidFill>
              <a:effectLst/>
              <a:latin typeface="Arial" panose="020B0604020202020204" pitchFamily="34" charset="0"/>
              <a:ea typeface="Arial" panose="020B0604020202020204" pitchFamily="34" charset="0"/>
            </a:endParaRPr>
          </a:p>
        </p:txBody>
      </p:sp>
      <p:sp>
        <p:nvSpPr>
          <p:cNvPr id="11" name="Rectangle 10"/>
          <p:cNvSpPr/>
          <p:nvPr/>
        </p:nvSpPr>
        <p:spPr>
          <a:xfrm>
            <a:off x="2477194" y="4839668"/>
            <a:ext cx="2372765" cy="717761"/>
          </a:xfrm>
          <a:prstGeom prst="rect">
            <a:avLst/>
          </a:prstGeom>
        </p:spPr>
        <p:txBody>
          <a:bodyPr wrap="none">
            <a:spAutoFit/>
          </a:bodyPr>
          <a:lstStyle/>
          <a:p>
            <a:pPr>
              <a:lnSpc>
                <a:spcPct val="127000"/>
              </a:lnSpc>
              <a:spcAft>
                <a:spcPts val="0"/>
              </a:spcAft>
            </a:pPr>
            <a:r>
              <a:rPr lang="en-US" sz="3200" b="1" dirty="0">
                <a:solidFill>
                  <a:schemeClr val="accent5">
                    <a:lumMod val="75000"/>
                  </a:schemeClr>
                </a:solidFill>
                <a:latin typeface="Times New Roman" panose="02020603050405020304" pitchFamily="18" charset="0"/>
                <a:ea typeface="Arial" panose="020B0604020202020204" pitchFamily="34" charset="0"/>
              </a:rPr>
              <a:t>cool and wet</a:t>
            </a:r>
            <a:endParaRPr lang="en-US" sz="3200" b="1" dirty="0">
              <a:solidFill>
                <a:schemeClr val="accent5">
                  <a:lumMod val="75000"/>
                </a:schemeClr>
              </a:solidFill>
              <a:effectLst/>
              <a:latin typeface="Arial" panose="020B0604020202020204" pitchFamily="34" charset="0"/>
              <a:ea typeface="Arial" panose="020B0604020202020204" pitchFamily="34" charset="0"/>
            </a:endParaRPr>
          </a:p>
        </p:txBody>
      </p:sp>
      <p:sp>
        <p:nvSpPr>
          <p:cNvPr id="12" name="Rectangle 11"/>
          <p:cNvSpPr/>
          <p:nvPr/>
        </p:nvSpPr>
        <p:spPr>
          <a:xfrm>
            <a:off x="2846906" y="5509731"/>
            <a:ext cx="4862806" cy="717761"/>
          </a:xfrm>
          <a:prstGeom prst="rect">
            <a:avLst/>
          </a:prstGeom>
        </p:spPr>
        <p:txBody>
          <a:bodyPr wrap="none">
            <a:spAutoFit/>
          </a:bodyPr>
          <a:lstStyle/>
          <a:p>
            <a:pPr>
              <a:lnSpc>
                <a:spcPct val="127000"/>
              </a:lnSpc>
              <a:spcAft>
                <a:spcPts val="0"/>
              </a:spcAft>
            </a:pPr>
            <a:r>
              <a:rPr lang="en-US" sz="3200" b="1" dirty="0">
                <a:solidFill>
                  <a:schemeClr val="accent5">
                    <a:lumMod val="75000"/>
                  </a:schemeClr>
                </a:solidFill>
                <a:latin typeface="Times New Roman" panose="02020603050405020304" pitchFamily="18" charset="0"/>
                <a:ea typeface="Arial" panose="020B0604020202020204" pitchFamily="34" charset="0"/>
              </a:rPr>
              <a:t>see you again in three days</a:t>
            </a:r>
            <a:endParaRPr lang="en-US" sz="3200" b="1" dirty="0">
              <a:solidFill>
                <a:schemeClr val="accent5">
                  <a:lumMod val="75000"/>
                </a:schemeClr>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1923986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14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200" b="1" dirty="0">
                <a:latin typeface="Times New Roman" panose="02020603050405020304" pitchFamily="18" charset="0"/>
                <a:cs typeface="Times New Roman" panose="02020603050405020304" pitchFamily="18" charset="0"/>
              </a:rPr>
              <a:t>EXERCISE 3: </a:t>
            </a:r>
            <a:r>
              <a:rPr lang="en-US" sz="3200" b="1" dirty="0">
                <a:latin typeface="Times New Roman" panose="02020603050405020304" pitchFamily="18" charset="0"/>
                <a:cs typeface="Times New Roman" panose="02020603050405020304" pitchFamily="18" charset="0"/>
              </a:rPr>
              <a:t>Study the example. Match sentences 1-5 with reasons a-e. Then combine the sentences using </a:t>
            </a:r>
            <a:r>
              <a:rPr lang="en-US" sz="3200" b="1" i="1" dirty="0">
                <a:latin typeface="Times New Roman" panose="02020603050405020304" pitchFamily="18" charset="0"/>
                <a:cs typeface="Times New Roman" panose="02020603050405020304" pitchFamily="18" charset="0"/>
              </a:rPr>
              <a:t>because.</a:t>
            </a:r>
          </a:p>
        </p:txBody>
      </p:sp>
      <p:sp>
        <p:nvSpPr>
          <p:cNvPr id="5" name="Rectangle 4"/>
          <p:cNvSpPr/>
          <p:nvPr/>
        </p:nvSpPr>
        <p:spPr>
          <a:xfrm>
            <a:off x="263827" y="5168991"/>
            <a:ext cx="4313816" cy="954107"/>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chemeClr val="accent5">
                    <a:lumMod val="75000"/>
                  </a:schemeClr>
                </a:solidFill>
                <a:latin typeface="Times New Roman" panose="02020603050405020304" pitchFamily="18" charset="0"/>
                <a:cs typeface="Times New Roman" panose="02020603050405020304" pitchFamily="18" charset="0"/>
              </a:rPr>
              <a:t>5. We’re going to take our waterproofs. </a:t>
            </a:r>
          </a:p>
        </p:txBody>
      </p:sp>
      <p:sp>
        <p:nvSpPr>
          <p:cNvPr id="6" name="Rectangle 5"/>
          <p:cNvSpPr/>
          <p:nvPr/>
        </p:nvSpPr>
        <p:spPr>
          <a:xfrm>
            <a:off x="7898534" y="5558828"/>
            <a:ext cx="3804084" cy="954107"/>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rgbClr val="00B050"/>
                </a:solidFill>
                <a:latin typeface="Times New Roman" panose="02020603050405020304" pitchFamily="18" charset="0"/>
                <a:cs typeface="Times New Roman" panose="02020603050405020304" pitchFamily="18" charset="0"/>
              </a:rPr>
              <a:t>e. I want to go to the beach.</a:t>
            </a:r>
          </a:p>
        </p:txBody>
      </p:sp>
      <p:sp>
        <p:nvSpPr>
          <p:cNvPr id="8" name="Rectangle 7"/>
          <p:cNvSpPr/>
          <p:nvPr/>
        </p:nvSpPr>
        <p:spPr>
          <a:xfrm>
            <a:off x="236669" y="1253192"/>
            <a:ext cx="4313817" cy="954107"/>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chemeClr val="accent5">
                    <a:lumMod val="75000"/>
                  </a:schemeClr>
                </a:solidFill>
                <a:latin typeface="Times New Roman" panose="02020603050405020304" pitchFamily="18" charset="0"/>
                <a:cs typeface="Times New Roman" panose="02020603050405020304" pitchFamily="18" charset="0"/>
              </a:rPr>
              <a:t>1. I hope it will be hot tomorrow. </a:t>
            </a:r>
          </a:p>
        </p:txBody>
      </p:sp>
      <p:sp>
        <p:nvSpPr>
          <p:cNvPr id="9" name="Rectangle 8"/>
          <p:cNvSpPr/>
          <p:nvPr/>
        </p:nvSpPr>
        <p:spPr>
          <a:xfrm>
            <a:off x="263828" y="2376141"/>
            <a:ext cx="4313816" cy="954107"/>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chemeClr val="accent5">
                    <a:lumMod val="75000"/>
                  </a:schemeClr>
                </a:solidFill>
                <a:latin typeface="Times New Roman" panose="02020603050405020304" pitchFamily="18" charset="0"/>
                <a:cs typeface="Times New Roman" panose="02020603050405020304" pitchFamily="18" charset="0"/>
              </a:rPr>
              <a:t>2. We’re going to pack our suitcases. </a:t>
            </a:r>
          </a:p>
        </p:txBody>
      </p:sp>
      <p:sp>
        <p:nvSpPr>
          <p:cNvPr id="10" name="Rectangle 9"/>
          <p:cNvSpPr/>
          <p:nvPr/>
        </p:nvSpPr>
        <p:spPr>
          <a:xfrm>
            <a:off x="263828" y="3406633"/>
            <a:ext cx="4313815" cy="954107"/>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chemeClr val="accent5">
                    <a:lumMod val="75000"/>
                  </a:schemeClr>
                </a:solidFill>
                <a:latin typeface="Times New Roman" panose="02020603050405020304" pitchFamily="18" charset="0"/>
                <a:cs typeface="Times New Roman" panose="02020603050405020304" pitchFamily="18" charset="0"/>
              </a:rPr>
              <a:t>3. My brother wants to buy a guidebook. </a:t>
            </a:r>
          </a:p>
        </p:txBody>
      </p:sp>
      <p:sp>
        <p:nvSpPr>
          <p:cNvPr id="11" name="Rectangle 10"/>
          <p:cNvSpPr/>
          <p:nvPr/>
        </p:nvSpPr>
        <p:spPr>
          <a:xfrm>
            <a:off x="263828" y="4502480"/>
            <a:ext cx="4313815" cy="523220"/>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chemeClr val="accent5">
                    <a:lumMod val="75000"/>
                  </a:schemeClr>
                </a:solidFill>
                <a:latin typeface="Times New Roman" panose="02020603050405020304" pitchFamily="18" charset="0"/>
                <a:cs typeface="Times New Roman" panose="02020603050405020304" pitchFamily="18" charset="0"/>
              </a:rPr>
              <a:t>4. Samir lives in France. </a:t>
            </a:r>
          </a:p>
        </p:txBody>
      </p:sp>
      <p:sp>
        <p:nvSpPr>
          <p:cNvPr id="12" name="Rectangle 11"/>
          <p:cNvSpPr/>
          <p:nvPr/>
        </p:nvSpPr>
        <p:spPr>
          <a:xfrm>
            <a:off x="7889481" y="1298458"/>
            <a:ext cx="3804084" cy="52322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rgbClr val="00B050"/>
                </a:solidFill>
                <a:latin typeface="Times New Roman" panose="02020603050405020304" pitchFamily="18" charset="0"/>
                <a:cs typeface="Times New Roman" panose="02020603050405020304" pitchFamily="18" charset="0"/>
              </a:rPr>
              <a:t>a. His dad works there. </a:t>
            </a:r>
          </a:p>
        </p:txBody>
      </p:sp>
      <p:sp>
        <p:nvSpPr>
          <p:cNvPr id="13" name="Rectangle 12"/>
          <p:cNvSpPr/>
          <p:nvPr/>
        </p:nvSpPr>
        <p:spPr>
          <a:xfrm>
            <a:off x="7889481" y="1946006"/>
            <a:ext cx="3804084" cy="954107"/>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rgbClr val="00B050"/>
                </a:solidFill>
                <a:latin typeface="Times New Roman" panose="02020603050405020304" pitchFamily="18" charset="0"/>
                <a:cs typeface="Times New Roman" panose="02020603050405020304" pitchFamily="18" charset="0"/>
              </a:rPr>
              <a:t>b. We’re going to go away tomorrow. </a:t>
            </a:r>
          </a:p>
        </p:txBody>
      </p:sp>
      <p:sp>
        <p:nvSpPr>
          <p:cNvPr id="14" name="Rectangle 13"/>
          <p:cNvSpPr/>
          <p:nvPr/>
        </p:nvSpPr>
        <p:spPr>
          <a:xfrm>
            <a:off x="7889480" y="3044494"/>
            <a:ext cx="3804084" cy="954107"/>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rgbClr val="00B050"/>
                </a:solidFill>
                <a:latin typeface="Times New Roman" panose="02020603050405020304" pitchFamily="18" charset="0"/>
                <a:cs typeface="Times New Roman" panose="02020603050405020304" pitchFamily="18" charset="0"/>
              </a:rPr>
              <a:t>c. It will be rainy on Saturday. </a:t>
            </a:r>
          </a:p>
        </p:txBody>
      </p:sp>
      <p:sp>
        <p:nvSpPr>
          <p:cNvPr id="15" name="Rectangle 14"/>
          <p:cNvSpPr/>
          <p:nvPr/>
        </p:nvSpPr>
        <p:spPr>
          <a:xfrm>
            <a:off x="7898533" y="4092168"/>
            <a:ext cx="3834758" cy="1384995"/>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rgbClr val="00B050"/>
                </a:solidFill>
                <a:latin typeface="Times New Roman" panose="02020603050405020304" pitchFamily="18" charset="0"/>
                <a:cs typeface="Times New Roman" panose="02020603050405020304" pitchFamily="18" charset="0"/>
              </a:rPr>
              <a:t>d. He’s going to travel to Japan in the summer. </a:t>
            </a:r>
          </a:p>
        </p:txBody>
      </p:sp>
      <p:cxnSp>
        <p:nvCxnSpPr>
          <p:cNvPr id="19" name="Straight Arrow Connector 18"/>
          <p:cNvCxnSpPr>
            <a:stCxn id="8" idx="3"/>
            <a:endCxn id="6" idx="1"/>
          </p:cNvCxnSpPr>
          <p:nvPr/>
        </p:nvCxnSpPr>
        <p:spPr>
          <a:xfrm>
            <a:off x="4550486" y="1730246"/>
            <a:ext cx="3348048" cy="43056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3" idx="1"/>
          </p:cNvCxnSpPr>
          <p:nvPr/>
        </p:nvCxnSpPr>
        <p:spPr>
          <a:xfrm flipV="1">
            <a:off x="4577644" y="2423060"/>
            <a:ext cx="3311837" cy="43013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3"/>
            <a:endCxn id="15" idx="1"/>
          </p:cNvCxnSpPr>
          <p:nvPr/>
        </p:nvCxnSpPr>
        <p:spPr>
          <a:xfrm>
            <a:off x="4577643" y="3883687"/>
            <a:ext cx="3320890" cy="900979"/>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3"/>
            <a:endCxn id="12" idx="1"/>
          </p:cNvCxnSpPr>
          <p:nvPr/>
        </p:nvCxnSpPr>
        <p:spPr>
          <a:xfrm flipV="1">
            <a:off x="4577643" y="1560068"/>
            <a:ext cx="3311838" cy="32040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5" idx="3"/>
            <a:endCxn id="14" idx="1"/>
          </p:cNvCxnSpPr>
          <p:nvPr/>
        </p:nvCxnSpPr>
        <p:spPr>
          <a:xfrm flipV="1">
            <a:off x="4577643" y="3521548"/>
            <a:ext cx="3311837" cy="21244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6320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strips(downLeft)">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strips(downLeft)">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down)">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628</Words>
  <Application>Microsoft Office PowerPoint</Application>
  <PresentationFormat>Widescreen</PresentationFormat>
  <Paragraphs>82</Paragraphs>
  <Slides>16</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.VnBlack</vt:lpstr>
      <vt:lpstr>Arial</vt:lpstr>
      <vt:lpstr>Arial Black</vt:lpstr>
      <vt:lpstr>Calibri</vt:lpstr>
      <vt:lpstr>Calibri Light</vt:lpstr>
      <vt:lpstr>Impact</vt:lpstr>
      <vt:lpstr>MS Mincho</vt:lpstr>
      <vt:lpstr>Segoe UI Semibold</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Home</cp:lastModifiedBy>
  <cp:revision>34</cp:revision>
  <dcterms:created xsi:type="dcterms:W3CDTF">2021-07-22T19:53:44Z</dcterms:created>
  <dcterms:modified xsi:type="dcterms:W3CDTF">2022-08-15T01:15:07Z</dcterms:modified>
</cp:coreProperties>
</file>